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19"/>
  </p:notesMasterIdLst>
  <p:handoutMasterIdLst>
    <p:handoutMasterId r:id="rId20"/>
  </p:handoutMasterIdLst>
  <p:sldIdLst>
    <p:sldId id="2875" r:id="rId2"/>
    <p:sldId id="2273" r:id="rId3"/>
    <p:sldId id="2551" r:id="rId4"/>
    <p:sldId id="2553" r:id="rId5"/>
    <p:sldId id="2858" r:id="rId6"/>
    <p:sldId id="2836" r:id="rId7"/>
    <p:sldId id="2862" r:id="rId8"/>
    <p:sldId id="2859" r:id="rId9"/>
    <p:sldId id="2842" r:id="rId10"/>
    <p:sldId id="309" r:id="rId11"/>
    <p:sldId id="360" r:id="rId12"/>
    <p:sldId id="2874" r:id="rId13"/>
    <p:sldId id="2880" r:id="rId14"/>
    <p:sldId id="2869" r:id="rId15"/>
    <p:sldId id="367" r:id="rId16"/>
    <p:sldId id="2878" r:id="rId17"/>
    <p:sldId id="2879" r:id="rId1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F9C"/>
    <a:srgbClr val="7F6CA3"/>
    <a:srgbClr val="5DB0B7"/>
    <a:srgbClr val="F06B7E"/>
    <a:srgbClr val="FEADB8"/>
    <a:srgbClr val="A8D2DC"/>
    <a:srgbClr val="DE926E"/>
    <a:srgbClr val="E6E6E6"/>
    <a:srgbClr val="100147"/>
    <a:srgbClr val="FF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8" autoAdjust="0"/>
    <p:restoredTop sz="99409" autoAdjust="0"/>
  </p:normalViewPr>
  <p:slideViewPr>
    <p:cSldViewPr snapToGrid="0" snapToObjects="1">
      <p:cViewPr>
        <p:scale>
          <a:sx n="33" d="100"/>
          <a:sy n="33" d="100"/>
        </p:scale>
        <p:origin x="1092" y="1158"/>
      </p:cViewPr>
      <p:guideLst>
        <p:guide orient="horz" pos="432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2299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4800" dirty="0"/>
              <a:t>Findings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Findings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F23B-4620-BB62-9D6AF3B5413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F23B-4620-BB62-9D6AF3B54135}"/>
              </c:ext>
            </c:extLst>
          </c:dPt>
          <c:dLbls>
            <c:dLbl>
              <c:idx val="0"/>
              <c:layout>
                <c:manualLayout>
                  <c:x val="-0.23698351549289259"/>
                  <c:y val="-0.23701202959037301"/>
                </c:manualLayout>
              </c:layout>
              <c:tx>
                <c:rich>
                  <a:bodyPr/>
                  <a:lstStyle/>
                  <a:p>
                    <a:fld id="{DDD79530-634D-4DBE-9D38-B2D5D52715DC}" type="PERCENTAGE">
                      <a:rPr lang="en-US" smtClean="0"/>
                      <a:pPr/>
                      <a:t>[PERCENTAGE]</a:t>
                    </a:fld>
                    <a:r>
                      <a:rPr lang="en-US" dirty="0"/>
                      <a:t> Validated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3B-4620-BB62-9D6AF3B54135}"/>
                </c:ext>
              </c:extLst>
            </c:dLbl>
            <c:dLbl>
              <c:idx val="1"/>
              <c:layout>
                <c:manualLayout>
                  <c:x val="0.22507222722382728"/>
                  <c:y val="0.1042839208632251"/>
                </c:manualLayout>
              </c:layout>
              <c:tx>
                <c:rich>
                  <a:bodyPr/>
                  <a:lstStyle/>
                  <a:p>
                    <a:fld id="{F6792FB2-8127-4333-8359-F590CB87CB82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% </a:t>
                    </a:r>
                  </a:p>
                  <a:p>
                    <a:r>
                      <a:rPr lang="en-US" dirty="0"/>
                      <a:t>Invalidated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531028434022855"/>
                      <c:h val="0.170106415868576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3B-4620-BB62-9D6AF3B541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Validated</c:v>
                </c:pt>
                <c:pt idx="1">
                  <c:v>Invalidated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3B-4620-BB62-9D6AF3B54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outerShdw blurRad="609600" dist="63500" dir="8100000" algn="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107FAB-FB60-4D67-BACD-82744D51DD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64E7E-AB1D-4062-9377-056076DE2A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90A3C-182D-4455-915B-1C8891356CB5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91E07-8AE7-4E9E-A6CE-7735127E77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06083-707C-4D2F-9E8A-B5FC6EF370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9C727-F92A-42DC-97A4-48C7F0D11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09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2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6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4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9330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1">
            <a:extLst>
              <a:ext uri="{FF2B5EF4-FFF2-40B4-BE49-F238E27FC236}">
                <a16:creationId xmlns:a16="http://schemas.microsoft.com/office/drawing/2014/main" id="{328716BC-BC7A-E948-A31B-0F2EED289E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09609" y="1654263"/>
            <a:ext cx="5112037" cy="10804692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86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1">
            <a:extLst>
              <a:ext uri="{FF2B5EF4-FFF2-40B4-BE49-F238E27FC236}">
                <a16:creationId xmlns:a16="http://schemas.microsoft.com/office/drawing/2014/main" id="{A9B2ACD6-0756-8A4C-87D7-43C824ADF3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111631" y="1688414"/>
            <a:ext cx="4952600" cy="1046770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7" name="Picture Placeholder 31">
            <a:extLst>
              <a:ext uri="{FF2B5EF4-FFF2-40B4-BE49-F238E27FC236}">
                <a16:creationId xmlns:a16="http://schemas.microsoft.com/office/drawing/2014/main" id="{7068B659-3A88-4B24-9180-65AC613D23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59204" y="1688414"/>
            <a:ext cx="4952600" cy="1046770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" name="Picture Placeholder 31">
            <a:extLst>
              <a:ext uri="{FF2B5EF4-FFF2-40B4-BE49-F238E27FC236}">
                <a16:creationId xmlns:a16="http://schemas.microsoft.com/office/drawing/2014/main" id="{6C2287A2-9E39-C449-BC75-1A37FBF077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5417" y="1741375"/>
            <a:ext cx="4952600" cy="1046770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27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1">
            <a:extLst>
              <a:ext uri="{FF2B5EF4-FFF2-40B4-BE49-F238E27FC236}">
                <a16:creationId xmlns:a16="http://schemas.microsoft.com/office/drawing/2014/main" id="{A9B2ACD6-0756-8A4C-87D7-43C824ADF3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111631" y="1688414"/>
            <a:ext cx="4952600" cy="1046770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7" name="Picture Placeholder 31">
            <a:extLst>
              <a:ext uri="{FF2B5EF4-FFF2-40B4-BE49-F238E27FC236}">
                <a16:creationId xmlns:a16="http://schemas.microsoft.com/office/drawing/2014/main" id="{7068B659-3A88-4B24-9180-65AC613D23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59204" y="1688414"/>
            <a:ext cx="4952600" cy="1046770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" name="Picture Placeholder 31">
            <a:extLst>
              <a:ext uri="{FF2B5EF4-FFF2-40B4-BE49-F238E27FC236}">
                <a16:creationId xmlns:a16="http://schemas.microsoft.com/office/drawing/2014/main" id="{6C2287A2-9E39-C449-BC75-1A37FBF077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5417" y="1741375"/>
            <a:ext cx="4952600" cy="10467709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16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497753"/>
            <a:ext cx="24377650" cy="4238626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3599"/>
            </a:lvl1pPr>
          </a:lstStyle>
          <a:p>
            <a:pPr marL="457086" lvl="0" indent="-457086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098" y="7604130"/>
            <a:ext cx="5640053" cy="669016"/>
          </a:xfrm>
        </p:spPr>
        <p:txBody>
          <a:bodyPr>
            <a:noAutofit/>
          </a:bodyPr>
          <a:lstStyle>
            <a:lvl1pPr marL="0" indent="0" algn="ctr">
              <a:buNone/>
              <a:defRPr sz="3199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3645" y="7604130"/>
            <a:ext cx="5640053" cy="669016"/>
          </a:xfrm>
        </p:spPr>
        <p:txBody>
          <a:bodyPr>
            <a:noAutofit/>
          </a:bodyPr>
          <a:lstStyle>
            <a:lvl1pPr marL="0" indent="0" algn="ctr">
              <a:buNone/>
              <a:defRPr sz="3199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67501" y="7604130"/>
            <a:ext cx="5640053" cy="669016"/>
          </a:xfrm>
        </p:spPr>
        <p:txBody>
          <a:bodyPr>
            <a:noAutofit/>
          </a:bodyPr>
          <a:lstStyle>
            <a:lvl1pPr marL="0" indent="0" algn="ctr">
              <a:buNone/>
              <a:defRPr sz="3199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0098" y="8588606"/>
            <a:ext cx="5640053" cy="2993796"/>
          </a:xfrm>
        </p:spPr>
        <p:txBody>
          <a:bodyPr>
            <a:noAutofit/>
          </a:bodyPr>
          <a:lstStyle>
            <a:lvl1pPr marL="0" indent="0" algn="l">
              <a:spcAft>
                <a:spcPts val="1200"/>
              </a:spcAft>
              <a:buNone/>
              <a:defRPr sz="2799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3645" y="8588606"/>
            <a:ext cx="5640053" cy="2993796"/>
          </a:xfrm>
        </p:spPr>
        <p:txBody>
          <a:bodyPr>
            <a:noAutofit/>
          </a:bodyPr>
          <a:lstStyle>
            <a:lvl1pPr marL="0" indent="0" algn="l">
              <a:spcAft>
                <a:spcPts val="1200"/>
              </a:spcAft>
              <a:buNone/>
              <a:defRPr sz="2799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267501" y="8588606"/>
            <a:ext cx="5640053" cy="2993796"/>
          </a:xfrm>
        </p:spPr>
        <p:txBody>
          <a:bodyPr>
            <a:noAutofit/>
          </a:bodyPr>
          <a:lstStyle>
            <a:lvl1pPr marL="0" indent="0" algn="l">
              <a:spcAft>
                <a:spcPts val="1200"/>
              </a:spcAft>
              <a:buNone/>
              <a:defRPr sz="2799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9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3426452"/>
            <a:ext cx="24377650" cy="5784455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0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383323" y="1"/>
            <a:ext cx="21148432" cy="733750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4806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 flipH="1">
            <a:off x="11353800" y="0"/>
            <a:ext cx="13023850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3782907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 flipH="1">
            <a:off x="11353800" y="1"/>
            <a:ext cx="13023850" cy="13715999"/>
          </a:xfrm>
          <a:custGeom>
            <a:avLst/>
            <a:gdLst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3782907 w 19393999"/>
              <a:gd name="connsiteY2" fmla="*/ 13715999 h 13715999"/>
              <a:gd name="connsiteX3" fmla="*/ 0 w 19393999"/>
              <a:gd name="connsiteY3" fmla="*/ 13715999 h 13715999"/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9369147 w 19393999"/>
              <a:gd name="connsiteY2" fmla="*/ 13715999 h 13715999"/>
              <a:gd name="connsiteX3" fmla="*/ 0 w 19393999"/>
              <a:gd name="connsiteY3" fmla="*/ 13715999 h 13715999"/>
              <a:gd name="connsiteX4" fmla="*/ 0 w 19393999"/>
              <a:gd name="connsiteY4" fmla="*/ 0 h 13715999"/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9369147 w 19393999"/>
              <a:gd name="connsiteY2" fmla="*/ 13715999 h 13715999"/>
              <a:gd name="connsiteX3" fmla="*/ 6354348 w 19393999"/>
              <a:gd name="connsiteY3" fmla="*/ 13715999 h 13715999"/>
              <a:gd name="connsiteX4" fmla="*/ 0 w 19393999"/>
              <a:gd name="connsiteY4" fmla="*/ 0 h 13715999"/>
              <a:gd name="connsiteX0" fmla="*/ 0 w 19393999"/>
              <a:gd name="connsiteY0" fmla="*/ 0 h 13715999"/>
              <a:gd name="connsiteX1" fmla="*/ 19393999 w 19393999"/>
              <a:gd name="connsiteY1" fmla="*/ 0 h 13715999"/>
              <a:gd name="connsiteX2" fmla="*/ 19369147 w 19393999"/>
              <a:gd name="connsiteY2" fmla="*/ 13715999 h 13715999"/>
              <a:gd name="connsiteX3" fmla="*/ 9636264 w 19393999"/>
              <a:gd name="connsiteY3" fmla="*/ 13715999 h 13715999"/>
              <a:gd name="connsiteX4" fmla="*/ 0 w 19393999"/>
              <a:gd name="connsiteY4" fmla="*/ 0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3999" h="13715999">
                <a:moveTo>
                  <a:pt x="0" y="0"/>
                </a:moveTo>
                <a:lnTo>
                  <a:pt x="19393999" y="0"/>
                </a:lnTo>
                <a:lnTo>
                  <a:pt x="19369147" y="13715999"/>
                </a:lnTo>
                <a:lnTo>
                  <a:pt x="9636264" y="137159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8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6511013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10335178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4159343" y="3673220"/>
            <a:ext cx="3790152" cy="379015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2493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mess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1501855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675649" y="12578576"/>
            <a:ext cx="6958361" cy="735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638493" y="3277730"/>
            <a:ext cx="7848601" cy="82804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800" b="1" i="0">
                <a:ln>
                  <a:noFill/>
                </a:ln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6459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30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DA7BE2E-931A-494E-B861-2D26FB5C73B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050" y="483660"/>
            <a:ext cx="1049669" cy="1172311"/>
          </a:xfrm>
          <a:prstGeom prst="rect">
            <a:avLst/>
          </a:prstGeom>
          <a:effectLst>
            <a:outerShdw blurRad="571500" dist="12700" dir="2700000" sy="-23000" kx="-800400" algn="bl" rotWithShape="0">
              <a:prstClr val="black"/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786414" y="983217"/>
            <a:ext cx="921859" cy="58473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600" b="1" i="0" smtClean="0">
                <a:solidFill>
                  <a:schemeClr val="tx1"/>
                </a:solidFill>
                <a:latin typeface="Arial Black" panose="020B0A04020102020204" pitchFamily="34" charset="0"/>
                <a:ea typeface="Lato" charset="0"/>
                <a:cs typeface="Lato" charset="0"/>
              </a:rPr>
              <a:pPr algn="ctr"/>
              <a:t>‹#›</a:t>
            </a:fld>
            <a:endParaRPr lang="id-ID" sz="2600" b="1" i="0" dirty="0">
              <a:solidFill>
                <a:schemeClr val="tx1"/>
              </a:solidFill>
              <a:latin typeface="Arial Black" panose="020B0A04020102020204" pitchFamily="34" charset="0"/>
              <a:ea typeface="Lato" charset="0"/>
              <a:cs typeface="Lato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97F9A-03BC-4147-BB58-18F42729AA2D}"/>
              </a:ext>
            </a:extLst>
          </p:cNvPr>
          <p:cNvSpPr txBox="1"/>
          <p:nvPr userDrawn="1"/>
        </p:nvSpPr>
        <p:spPr>
          <a:xfrm rot="16200000">
            <a:off x="-6350168" y="6350167"/>
            <a:ext cx="137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67F9C">
                    <a:alpha val="35000"/>
                  </a:srgbClr>
                </a:solidFill>
              </a:rPr>
              <a:t>SmartSchedule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539C81-7CD6-49F4-A1DA-C32045BC8EB7}"/>
              </a:ext>
            </a:extLst>
          </p:cNvPr>
          <p:cNvCxnSpPr>
            <a:cxnSpLocks/>
            <a:endCxn id="4" idx="3"/>
          </p:cNvCxnSpPr>
          <p:nvPr userDrawn="1"/>
        </p:nvCxnSpPr>
        <p:spPr>
          <a:xfrm flipV="1">
            <a:off x="507832" y="-2"/>
            <a:ext cx="0" cy="24969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716208-07F1-4FDB-A8A0-E65E80A1F18C}"/>
              </a:ext>
            </a:extLst>
          </p:cNvPr>
          <p:cNvCxnSpPr>
            <a:cxnSpLocks/>
          </p:cNvCxnSpPr>
          <p:nvPr userDrawn="1"/>
        </p:nvCxnSpPr>
        <p:spPr>
          <a:xfrm flipV="1">
            <a:off x="507832" y="11277600"/>
            <a:ext cx="0" cy="2438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6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6" r:id="rId2"/>
    <p:sldLayoutId id="2147483988" r:id="rId3"/>
    <p:sldLayoutId id="2147484002" r:id="rId4"/>
    <p:sldLayoutId id="2147484030" r:id="rId5"/>
    <p:sldLayoutId id="2147483998" r:id="rId6"/>
    <p:sldLayoutId id="2147483983" r:id="rId7"/>
    <p:sldLayoutId id="2147483985" r:id="rId8"/>
    <p:sldLayoutId id="2147484013" r:id="rId9"/>
    <p:sldLayoutId id="2147484022" r:id="rId10"/>
    <p:sldLayoutId id="2147484025" r:id="rId11"/>
    <p:sldLayoutId id="2147484026" r:id="rId12"/>
    <p:sldLayoutId id="2147484028" r:id="rId13"/>
    <p:sldLayoutId id="2147484029" r:id="rId14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b="0" i="0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hyperlink" Target="https://www.smartschedule.site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ww.figma.com/proto/XNT5P45StlQKqT5WPKaCyW/Assignment-8-final-prototype?node-id=1%3A510&amp;viewport=612%2C227%2C0.24536217749118805&amp;scaling=scale-down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microsoft.com/office/2007/relationships/hdphoto" Target="../media/hdphoto1.wdp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4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0">
            <a:extLst>
              <a:ext uri="{FF2B5EF4-FFF2-40B4-BE49-F238E27FC236}">
                <a16:creationId xmlns:a16="http://schemas.microsoft.com/office/drawing/2014/main" id="{97F0A682-31B2-48E7-87F3-14A936480EEE}"/>
              </a:ext>
            </a:extLst>
          </p:cNvPr>
          <p:cNvSpPr txBox="1">
            <a:spLocks/>
          </p:cNvSpPr>
          <p:nvPr/>
        </p:nvSpPr>
        <p:spPr>
          <a:xfrm>
            <a:off x="1789024" y="3177302"/>
            <a:ext cx="12188824" cy="11285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defRPr>
            </a:lvl1pPr>
          </a:lstStyle>
          <a:p>
            <a:r>
              <a:rPr lang="en-US" sz="7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Mani Madhuri Manthina</a:t>
            </a:r>
          </a:p>
        </p:txBody>
      </p:sp>
      <p:sp>
        <p:nvSpPr>
          <p:cNvPr id="6" name="Subtitle 51">
            <a:extLst>
              <a:ext uri="{FF2B5EF4-FFF2-40B4-BE49-F238E27FC236}">
                <a16:creationId xmlns:a16="http://schemas.microsoft.com/office/drawing/2014/main" id="{A4A66E1E-25E2-4C4B-A13B-6FC249BC7538}"/>
              </a:ext>
            </a:extLst>
          </p:cNvPr>
          <p:cNvSpPr txBox="1">
            <a:spLocks/>
          </p:cNvSpPr>
          <p:nvPr/>
        </p:nvSpPr>
        <p:spPr>
          <a:xfrm>
            <a:off x="4062546" y="4340704"/>
            <a:ext cx="9662160" cy="57888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dirty="0">
              <a:solidFill>
                <a:srgbClr val="067F9C"/>
              </a:solidFill>
            </a:endParaRPr>
          </a:p>
          <a:p>
            <a:pPr marL="0" indent="0">
              <a:buNone/>
            </a:pPr>
            <a:r>
              <a:rPr lang="en-US" sz="5400" dirty="0">
                <a:solidFill>
                  <a:srgbClr val="067F9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SmartSchedule</a:t>
            </a:r>
            <a:r>
              <a:rPr lang="en-US" sz="5400" dirty="0">
                <a:solidFill>
                  <a:srgbClr val="067F9C"/>
                </a:solidFill>
              </a:rPr>
              <a:t>: An app to help auto-schedule hangouts and trips with friends</a:t>
            </a:r>
          </a:p>
          <a:p>
            <a:endParaRPr lang="en-US" sz="5400" dirty="0">
              <a:solidFill>
                <a:srgbClr val="067F9C"/>
              </a:solidFill>
            </a:endParaRPr>
          </a:p>
          <a:p>
            <a:pPr marL="0" indent="0">
              <a:buNone/>
            </a:pPr>
            <a:r>
              <a:rPr lang="en-US" sz="5400" dirty="0">
                <a:solidFill>
                  <a:srgbClr val="067F9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Landing Page</a:t>
            </a:r>
            <a:endParaRPr lang="en-US" sz="5400" dirty="0">
              <a:solidFill>
                <a:srgbClr val="067F9C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4332BC2-8715-4BEB-9613-241F02F3815D}"/>
              </a:ext>
            </a:extLst>
          </p:cNvPr>
          <p:cNvSpPr/>
          <p:nvPr/>
        </p:nvSpPr>
        <p:spPr>
          <a:xfrm rot="20080059">
            <a:off x="15953122" y="9637897"/>
            <a:ext cx="1968424" cy="4726463"/>
          </a:xfrm>
          <a:custGeom>
            <a:avLst/>
            <a:gdLst>
              <a:gd name="connsiteX0" fmla="*/ 1968424 w 1968424"/>
              <a:gd name="connsiteY0" fmla="*/ 0 h 4726463"/>
              <a:gd name="connsiteX1" fmla="*/ 1968424 w 1968424"/>
              <a:gd name="connsiteY1" fmla="*/ 4726463 h 4726463"/>
              <a:gd name="connsiteX2" fmla="*/ 0 w 1968424"/>
              <a:gd name="connsiteY2" fmla="*/ 3794633 h 4726463"/>
              <a:gd name="connsiteX3" fmla="*/ 0 w 1968424"/>
              <a:gd name="connsiteY3" fmla="*/ 0 h 472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424" h="4726463">
                <a:moveTo>
                  <a:pt x="1968424" y="0"/>
                </a:moveTo>
                <a:lnTo>
                  <a:pt x="1968424" y="4726463"/>
                </a:lnTo>
                <a:lnTo>
                  <a:pt x="0" y="379463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2CFEB6-412F-4C0F-9BB2-8E98AE457475}"/>
              </a:ext>
            </a:extLst>
          </p:cNvPr>
          <p:cNvCxnSpPr>
            <a:cxnSpLocks/>
          </p:cNvCxnSpPr>
          <p:nvPr/>
        </p:nvCxnSpPr>
        <p:spPr>
          <a:xfrm flipH="1" flipV="1">
            <a:off x="12282609" y="0"/>
            <a:ext cx="6649232" cy="13903570"/>
          </a:xfrm>
          <a:prstGeom prst="line">
            <a:avLst/>
          </a:prstGeom>
          <a:ln w="127000" cmpd="sng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E893E5C-47AE-4DC1-B8F1-4218DF8A76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32" y="6002515"/>
            <a:ext cx="1128065" cy="1232601"/>
          </a:xfrm>
          <a:prstGeom prst="rect">
            <a:avLst/>
          </a:prstGeom>
          <a:effectLst>
            <a:glow rad="101600">
              <a:schemeClr val="accent3">
                <a:satMod val="175000"/>
                <a:alpha val="27000"/>
              </a:schemeClr>
            </a:glow>
            <a:outerShdw blurRad="635000" dist="673100" dir="5400000" sx="111000" sy="111000" rotWithShape="0">
              <a:prstClr val="black">
                <a:alpha val="15000"/>
              </a:prstClr>
            </a:outerShdw>
          </a:effec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5DEE91-DD6A-4C8B-8E2B-0105FBB6DD22}"/>
              </a:ext>
            </a:extLst>
          </p:cNvPr>
          <p:cNvCxnSpPr>
            <a:cxnSpLocks/>
          </p:cNvCxnSpPr>
          <p:nvPr/>
        </p:nvCxnSpPr>
        <p:spPr>
          <a:xfrm flipH="1" flipV="1">
            <a:off x="12435010" y="-35166"/>
            <a:ext cx="3172215" cy="6653982"/>
          </a:xfrm>
          <a:prstGeom prst="line">
            <a:avLst/>
          </a:prstGeom>
          <a:ln w="38100" cmpd="sng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3BC032-0129-41BB-9D09-2C14D4230319}"/>
              </a:ext>
            </a:extLst>
          </p:cNvPr>
          <p:cNvCxnSpPr>
            <a:cxnSpLocks/>
          </p:cNvCxnSpPr>
          <p:nvPr/>
        </p:nvCxnSpPr>
        <p:spPr>
          <a:xfrm flipH="1" flipV="1">
            <a:off x="15435072" y="6951785"/>
            <a:ext cx="3269489" cy="6783966"/>
          </a:xfrm>
          <a:prstGeom prst="line">
            <a:avLst/>
          </a:prstGeom>
          <a:ln w="38100" cmpd="sng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5AE87C-554B-400C-A644-54F269FC6F3B}"/>
              </a:ext>
            </a:extLst>
          </p:cNvPr>
          <p:cNvGrpSpPr/>
          <p:nvPr/>
        </p:nvGrpSpPr>
        <p:grpSpPr>
          <a:xfrm>
            <a:off x="16679149" y="3008728"/>
            <a:ext cx="7471555" cy="7487931"/>
            <a:chOff x="17540151" y="3966954"/>
            <a:chExt cx="6745393" cy="6745393"/>
          </a:xfrm>
        </p:grpSpPr>
        <p:pic>
          <p:nvPicPr>
            <p:cNvPr id="10" name="Graphic 9" descr="Monthly calendar">
              <a:extLst>
                <a:ext uri="{FF2B5EF4-FFF2-40B4-BE49-F238E27FC236}">
                  <a16:creationId xmlns:a16="http://schemas.microsoft.com/office/drawing/2014/main" id="{1C2E762E-824B-4555-9925-D3FDF4F54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691476" y="5835992"/>
              <a:ext cx="2346582" cy="2346582"/>
            </a:xfrm>
            <a:prstGeom prst="rect">
              <a:avLst/>
            </a:prstGeom>
          </p:spPr>
        </p:pic>
        <p:pic>
          <p:nvPicPr>
            <p:cNvPr id="12" name="Graphic 11" descr="Laptop">
              <a:extLst>
                <a:ext uri="{FF2B5EF4-FFF2-40B4-BE49-F238E27FC236}">
                  <a16:creationId xmlns:a16="http://schemas.microsoft.com/office/drawing/2014/main" id="{C3D80809-76BC-4539-81CB-FCABD82B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540151" y="3966954"/>
              <a:ext cx="6745393" cy="6745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25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457200"/>
            <a:ext cx="22342552" cy="109728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uerrilla </a:t>
            </a:r>
            <a:r>
              <a:rPr lang="en-US" sz="60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U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ser </a:t>
            </a:r>
            <a:r>
              <a:rPr lang="en-US" sz="60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esearch </a:t>
            </a:r>
            <a:r>
              <a:rPr lang="en-US" sz="60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tudy </a:t>
            </a:r>
            <a:r>
              <a:rPr lang="en-US" sz="3600" dirty="0">
                <a:solidFill>
                  <a:srgbClr val="067F9C"/>
                </a:solidFill>
              </a:rPr>
              <a:t>F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indings </a:t>
            </a:r>
            <a:r>
              <a:rPr lang="en-US" sz="3600" dirty="0">
                <a:solidFill>
                  <a:srgbClr val="067F9C"/>
                </a:solidFill>
              </a:rPr>
              <a:t>B</a:t>
            </a:r>
            <a:r>
              <a:rPr lang="en-US" sz="3600" dirty="0">
                <a:solidFill>
                  <a:srgbClr val="191919">
                    <a:lumMod val="50000"/>
                    <a:lumOff val="50000"/>
                  </a:srgbClr>
                </a:solidFill>
              </a:rPr>
              <a:t>rief</a:t>
            </a: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56614" y="6452313"/>
            <a:ext cx="6297566" cy="858254"/>
          </a:xfrm>
        </p:spPr>
        <p:txBody>
          <a:bodyPr/>
          <a:lstStyle/>
          <a:p>
            <a:pPr algn="l"/>
            <a:r>
              <a:rPr lang="en-US" sz="4800" dirty="0">
                <a:solidFill>
                  <a:srgbClr val="F06B7E"/>
                </a:solidFill>
              </a:rPr>
              <a:t>Problem Hypothesis</a:t>
            </a:r>
            <a:endParaRPr lang="en-GB" sz="4800" dirty="0">
              <a:solidFill>
                <a:srgbClr val="F06B7E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94050" y="7740096"/>
            <a:ext cx="6297566" cy="5483864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the interviewees said that they had issues with scheduling and utilized the existing time-taking resources such as calls and chats to schedule hangouts and travel plans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19678" y="6505723"/>
            <a:ext cx="5748960" cy="936526"/>
          </a:xfrm>
        </p:spPr>
        <p:txBody>
          <a:bodyPr/>
          <a:lstStyle/>
          <a:p>
            <a:pPr algn="l"/>
            <a:r>
              <a:rPr lang="en-US" sz="4800" dirty="0">
                <a:solidFill>
                  <a:srgbClr val="7F6CA3"/>
                </a:solidFill>
              </a:rPr>
              <a:t>Value Proposition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6FB540F0-2ABD-4D9C-AA51-A68864DD7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19677" y="7781216"/>
            <a:ext cx="6297564" cy="5483864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participants mentioned that calls are still useful. However, most participants agreed that they had difficulties with existing sources and wanted better and automated solution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82744" y="6452311"/>
            <a:ext cx="7247918" cy="858254"/>
          </a:xfrm>
        </p:spPr>
        <p:txBody>
          <a:bodyPr/>
          <a:lstStyle/>
          <a:p>
            <a:pPr algn="l"/>
            <a:r>
              <a:rPr lang="en-US" sz="4800" dirty="0">
                <a:solidFill>
                  <a:srgbClr val="5DB0B7"/>
                </a:solidFill>
              </a:rPr>
              <a:t>Business Model </a:t>
            </a:r>
            <a:endParaRPr lang="en-GB" sz="4800" dirty="0">
              <a:solidFill>
                <a:srgbClr val="5DB0B7"/>
              </a:solidFill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0FF0889-3DA9-4826-A04E-4A4BD4C04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282743" y="7741138"/>
            <a:ext cx="6297564" cy="5483864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Advertising via scrolling or videos that typically pop up before confirming or during choosing from recommendations and notifications. Most participants agreed to the proposed business model</a:t>
            </a:r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CC3DC7E7-C33B-4996-A4B0-9255A5CBE2F9}"/>
              </a:ext>
            </a:extLst>
          </p:cNvPr>
          <p:cNvSpPr txBox="1">
            <a:spLocks/>
          </p:cNvSpPr>
          <p:nvPr/>
        </p:nvSpPr>
        <p:spPr>
          <a:xfrm>
            <a:off x="3913310" y="3713473"/>
            <a:ext cx="3164772" cy="2064592"/>
          </a:xfrm>
          <a:prstGeom prst="rect">
            <a:avLst/>
          </a:prstGeom>
        </p:spPr>
        <p:txBody>
          <a:bodyPr vert="horz" lIns="182832" tIns="91416" rIns="182832" bIns="91416" rtlCol="0">
            <a:no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999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Problem </a:t>
            </a:r>
          </a:p>
          <a:p>
            <a:r>
              <a:rPr lang="en-US" dirty="0"/>
              <a:t>Hypothesis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745F5949-D1A8-498C-9F30-84286556D79A}"/>
              </a:ext>
            </a:extLst>
          </p:cNvPr>
          <p:cNvSpPr txBox="1">
            <a:spLocks/>
          </p:cNvSpPr>
          <p:nvPr/>
        </p:nvSpPr>
        <p:spPr>
          <a:xfrm>
            <a:off x="12417229" y="3826920"/>
            <a:ext cx="3074287" cy="1454803"/>
          </a:xfrm>
          <a:prstGeom prst="rect">
            <a:avLst/>
          </a:prstGeom>
        </p:spPr>
        <p:txBody>
          <a:bodyPr vert="horz" lIns="182832" tIns="91416" rIns="182832" bIns="91416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9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Value Proposition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91FFEE2-3704-4AB2-8E5A-6AA13A6ECFFE}"/>
              </a:ext>
            </a:extLst>
          </p:cNvPr>
          <p:cNvSpPr/>
          <p:nvPr/>
        </p:nvSpPr>
        <p:spPr>
          <a:xfrm>
            <a:off x="1214253" y="3100380"/>
            <a:ext cx="2471398" cy="2350436"/>
          </a:xfrm>
          <a:prstGeom prst="ellipse">
            <a:avLst/>
          </a:prstGeom>
          <a:solidFill>
            <a:srgbClr val="00B050"/>
          </a:solidFill>
          <a:ln/>
          <a:effectLst>
            <a:outerShdw blurRad="5080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99" b="1" dirty="0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B78A4C-BFE0-4798-AB0A-ADC304EAADE9}"/>
              </a:ext>
            </a:extLst>
          </p:cNvPr>
          <p:cNvSpPr/>
          <p:nvPr/>
        </p:nvSpPr>
        <p:spPr>
          <a:xfrm>
            <a:off x="9625988" y="3150965"/>
            <a:ext cx="2471398" cy="2350436"/>
          </a:xfrm>
          <a:prstGeom prst="ellipse">
            <a:avLst/>
          </a:prstGeom>
          <a:solidFill>
            <a:srgbClr val="00B050"/>
          </a:solidFill>
          <a:ln/>
          <a:effectLst>
            <a:outerShdw blurRad="5080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99" b="1" dirty="0">
                <a:solidFill>
                  <a:schemeClr val="bg1"/>
                </a:solidFill>
              </a:rPr>
              <a:t>80%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3CAFB8-B81B-4742-A12D-65E993496F96}"/>
              </a:ext>
            </a:extLst>
          </p:cNvPr>
          <p:cNvGrpSpPr/>
          <p:nvPr/>
        </p:nvGrpSpPr>
        <p:grpSpPr>
          <a:xfrm>
            <a:off x="17525161" y="3324258"/>
            <a:ext cx="2471398" cy="2350436"/>
            <a:chOff x="17124905" y="10061473"/>
            <a:chExt cx="2471398" cy="2350436"/>
          </a:xfrm>
          <a:effectLst>
            <a:outerShdw blurRad="508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F7D9DA-FCF4-49FA-A9FD-2219423ED780}"/>
                </a:ext>
              </a:extLst>
            </p:cNvPr>
            <p:cNvSpPr/>
            <p:nvPr/>
          </p:nvSpPr>
          <p:spPr>
            <a:xfrm>
              <a:off x="17124905" y="10061473"/>
              <a:ext cx="2471398" cy="2350436"/>
            </a:xfrm>
            <a:prstGeom prst="ellipse">
              <a:avLst/>
            </a:prstGeom>
            <a:solidFill>
              <a:srgbClr val="00B05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</a:rPr>
                <a:t>80%</a:t>
              </a:r>
            </a:p>
          </p:txBody>
        </p:sp>
        <p:sp>
          <p:nvSpPr>
            <p:cNvPr id="17" name="Half Frame 16">
              <a:extLst>
                <a:ext uri="{FF2B5EF4-FFF2-40B4-BE49-F238E27FC236}">
                  <a16:creationId xmlns:a16="http://schemas.microsoft.com/office/drawing/2014/main" id="{12FC4D0A-B87C-4B9A-82AE-310B28A30D1B}"/>
                </a:ext>
              </a:extLst>
            </p:cNvPr>
            <p:cNvSpPr/>
            <p:nvPr/>
          </p:nvSpPr>
          <p:spPr>
            <a:xfrm rot="8578972" flipH="1">
              <a:off x="17798223" y="11150646"/>
              <a:ext cx="1734363" cy="787675"/>
            </a:xfrm>
            <a:prstGeom prst="half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B53B8E7A-2E3A-48C7-9CB1-DD703FEA726F}"/>
              </a:ext>
            </a:extLst>
          </p:cNvPr>
          <p:cNvSpPr txBox="1">
            <a:spLocks/>
          </p:cNvSpPr>
          <p:nvPr/>
        </p:nvSpPr>
        <p:spPr>
          <a:xfrm>
            <a:off x="20265141" y="3610102"/>
            <a:ext cx="2404784" cy="2064592"/>
          </a:xfrm>
          <a:prstGeom prst="rect">
            <a:avLst/>
          </a:prstGeom>
        </p:spPr>
        <p:txBody>
          <a:bodyPr vert="horz" lIns="182832" tIns="91416" rIns="182832" bIns="91416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9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</a:t>
            </a:r>
          </a:p>
          <a:p>
            <a:pPr algn="l"/>
            <a:r>
              <a:rPr lang="en-US" sz="3999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578AFA7A-BAA2-4CF9-B5AC-ED753E764A7C}"/>
              </a:ext>
            </a:extLst>
          </p:cNvPr>
          <p:cNvSpPr/>
          <p:nvPr/>
        </p:nvSpPr>
        <p:spPr>
          <a:xfrm rot="8578972" flipH="1">
            <a:off x="10209248" y="4248561"/>
            <a:ext cx="1734363" cy="787675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>
              <a:solidFill>
                <a:schemeClr val="tx1"/>
              </a:solidFill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D4BA03C2-7537-43EB-9221-E3974DF72CF4}"/>
              </a:ext>
            </a:extLst>
          </p:cNvPr>
          <p:cNvSpPr/>
          <p:nvPr/>
        </p:nvSpPr>
        <p:spPr>
          <a:xfrm rot="8578972" flipH="1">
            <a:off x="1796768" y="4248561"/>
            <a:ext cx="1734363" cy="787675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CC821-2C5D-46B0-9217-E9381E3C13A6}"/>
              </a:ext>
            </a:extLst>
          </p:cNvPr>
          <p:cNvSpPr/>
          <p:nvPr/>
        </p:nvSpPr>
        <p:spPr>
          <a:xfrm>
            <a:off x="2755388" y="1547459"/>
            <a:ext cx="2379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67F9C"/>
                </a:solidFill>
              </a:rPr>
              <a:t>Persevere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425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9" y="457200"/>
            <a:ext cx="11556125" cy="109728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dvertisement </a:t>
            </a:r>
            <a:r>
              <a:rPr lang="en-US" sz="60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ampaign</a:t>
            </a: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97998" y="1922755"/>
            <a:ext cx="4278712" cy="574438"/>
          </a:xfrm>
        </p:spPr>
        <p:txBody>
          <a:bodyPr/>
          <a:lstStyle/>
          <a:p>
            <a:r>
              <a:rPr lang="en-US" sz="3999" dirty="0">
                <a:solidFill>
                  <a:srgbClr val="F06B7E"/>
                </a:solidFill>
              </a:rPr>
              <a:t>Facebook Ad 1</a:t>
            </a:r>
            <a:endParaRPr lang="en-GB" sz="3999" dirty="0">
              <a:solidFill>
                <a:srgbClr val="F06B7E"/>
              </a:solidFill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35401" y="1896291"/>
            <a:ext cx="4108021" cy="574438"/>
          </a:xfrm>
        </p:spPr>
        <p:txBody>
          <a:bodyPr/>
          <a:lstStyle/>
          <a:p>
            <a:r>
              <a:rPr lang="en-US" sz="3999" dirty="0">
                <a:solidFill>
                  <a:srgbClr val="5DB0B7"/>
                </a:solidFill>
              </a:rPr>
              <a:t>Facebook Ad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EF410-555F-4AC7-8B85-86D0CB8F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96" y="2909033"/>
            <a:ext cx="7528773" cy="10306971"/>
          </a:xfrm>
          <a:prstGeom prst="rect">
            <a:avLst/>
          </a:prstGeom>
          <a:effectLst>
            <a:outerShdw blurRad="4191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8D76EE-5A79-4CE9-82D1-F963CA2A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401" y="2757948"/>
            <a:ext cx="7528773" cy="10458056"/>
          </a:xfrm>
          <a:prstGeom prst="rect">
            <a:avLst/>
          </a:prstGeom>
          <a:effectLst>
            <a:outerShdw blurRad="4191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60D7AF-20B2-4F6C-A85F-40B776CC861E}"/>
              </a:ext>
            </a:extLst>
          </p:cNvPr>
          <p:cNvSpPr/>
          <p:nvPr/>
        </p:nvSpPr>
        <p:spPr>
          <a:xfrm>
            <a:off x="13473481" y="3192183"/>
            <a:ext cx="825844" cy="9356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7C3A9-05A3-4DC3-B3F7-FEBF3F79849C}"/>
              </a:ext>
            </a:extLst>
          </p:cNvPr>
          <p:cNvSpPr/>
          <p:nvPr/>
        </p:nvSpPr>
        <p:spPr>
          <a:xfrm>
            <a:off x="2330278" y="3192183"/>
            <a:ext cx="825844" cy="935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71268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C52D06-1B25-4257-8163-31FF708E6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  <a14:imgEffect>
                      <a14:brightnessContrast bright="-28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8" y="1811366"/>
            <a:ext cx="22783237" cy="11807006"/>
          </a:xfrm>
          <a:prstGeom prst="rect">
            <a:avLst/>
          </a:prstGeom>
          <a:effectLst>
            <a:outerShdw blurRad="4826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AA60D8E-8BE7-4E1B-8486-67A779CD5092}"/>
              </a:ext>
            </a:extLst>
          </p:cNvPr>
          <p:cNvSpPr>
            <a:spLocks/>
          </p:cNvSpPr>
          <p:nvPr/>
        </p:nvSpPr>
        <p:spPr bwMode="auto">
          <a:xfrm>
            <a:off x="2743200" y="457200"/>
            <a:ext cx="10956526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U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nbounce </a:t>
            </a:r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L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anding </a:t>
            </a:r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P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age 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Middle</a:t>
            </a:r>
            <a:endParaRPr lang="en-US" sz="6000" b="1" dirty="0">
              <a:solidFill>
                <a:schemeClr val="tx2">
                  <a:lumMod val="50000"/>
                  <a:lumOff val="50000"/>
                </a:schemeClr>
              </a:solidFill>
              <a:sym typeface="Bebas Neue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124CD-C4AC-4CFA-945C-2C5603CBA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323" y="2636671"/>
            <a:ext cx="15053593" cy="9202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BBC12-D650-43FA-A996-6CF19526D26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886" y="2702532"/>
            <a:ext cx="4805276" cy="958581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Placeholder 38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2E324D7-0D15-4753-A179-A41200DC90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65613" y="2879541"/>
            <a:ext cx="4360433" cy="9025093"/>
          </a:xfrm>
        </p:spPr>
      </p:pic>
    </p:spTree>
    <p:extLst>
      <p:ext uri="{BB962C8B-B14F-4D97-AF65-F5344CB8AC3E}">
        <p14:creationId xmlns:p14="http://schemas.microsoft.com/office/powerpoint/2010/main" val="298359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1F1DD0-02A5-4C50-B2A4-53E9E9B3D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243" y="3075643"/>
            <a:ext cx="4698958" cy="9542426"/>
          </a:xfrm>
          <a:prstGeom prst="rect">
            <a:avLst/>
          </a:prstGeom>
          <a:effectLst>
            <a:outerShdw blurRad="10287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C52D06-1B25-4257-8163-31FF708E6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7000"/>
                    </a14:imgEffect>
                    <a14:imgEffect>
                      <a14:brightnessContrast bright="-28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" y="2890822"/>
            <a:ext cx="17762101" cy="10727550"/>
          </a:xfrm>
          <a:prstGeom prst="rect">
            <a:avLst/>
          </a:prstGeom>
          <a:effectLst>
            <a:outerShdw blurRad="10287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BBC12-D650-43FA-A996-6CF19526D26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928" y="3032250"/>
            <a:ext cx="4805276" cy="9585819"/>
          </a:xfrm>
          <a:prstGeom prst="rect">
            <a:avLst/>
          </a:prstGeom>
          <a:effectLst>
            <a:outerShdw blurRad="10287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337CB9-7DD6-469C-AED9-BDEEA421A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949" y="3630182"/>
            <a:ext cx="11663979" cy="8313002"/>
          </a:xfrm>
          <a:prstGeom prst="rect">
            <a:avLst/>
          </a:prstGeom>
        </p:spPr>
      </p:pic>
      <p:pic>
        <p:nvPicPr>
          <p:cNvPr id="17" name="Picture Placeholder 9">
            <a:extLst>
              <a:ext uri="{FF2B5EF4-FFF2-40B4-BE49-F238E27FC236}">
                <a16:creationId xmlns:a16="http://schemas.microsoft.com/office/drawing/2014/main" id="{E18A94E6-6C29-4390-BE78-0A44196F94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301" y="3279074"/>
            <a:ext cx="4257189" cy="9015218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18" name="Picture Placeholder 9">
            <a:extLst>
              <a:ext uri="{FF2B5EF4-FFF2-40B4-BE49-F238E27FC236}">
                <a16:creationId xmlns:a16="http://schemas.microsoft.com/office/drawing/2014/main" id="{3A28230B-2C54-4E4B-B808-2A348C3068D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602" y="3313241"/>
            <a:ext cx="4241641" cy="9067229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AA60D8E-8BE7-4E1B-8486-67A779CD5092}"/>
              </a:ext>
            </a:extLst>
          </p:cNvPr>
          <p:cNvSpPr>
            <a:spLocks/>
          </p:cNvSpPr>
          <p:nvPr/>
        </p:nvSpPr>
        <p:spPr bwMode="auto">
          <a:xfrm>
            <a:off x="2743200" y="457200"/>
            <a:ext cx="10956526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U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nbounce </a:t>
            </a:r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L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anding </a:t>
            </a:r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P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age 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Middle</a:t>
            </a:r>
            <a:endParaRPr lang="en-US" sz="6000" b="1" dirty="0">
              <a:solidFill>
                <a:schemeClr val="tx2">
                  <a:lumMod val="50000"/>
                  <a:lumOff val="50000"/>
                </a:schemeClr>
              </a:solidFill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245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576EAC0-F603-4580-8A16-083DE92D1828}"/>
              </a:ext>
            </a:extLst>
          </p:cNvPr>
          <p:cNvGrpSpPr/>
          <p:nvPr/>
        </p:nvGrpSpPr>
        <p:grpSpPr>
          <a:xfrm>
            <a:off x="19208243" y="3075643"/>
            <a:ext cx="4698958" cy="9373732"/>
            <a:chOff x="21660616" y="2890822"/>
            <a:chExt cx="4698958" cy="9373732"/>
          </a:xfrm>
          <a:effectLst>
            <a:outerShdw blurRad="8509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01F1DD0-02A5-4C50-B2A4-53E9E9B3D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616" y="2890822"/>
              <a:ext cx="4698958" cy="9373732"/>
            </a:xfrm>
            <a:prstGeom prst="rect">
              <a:avLst/>
            </a:prstGeom>
          </p:spPr>
        </p:pic>
        <p:pic>
          <p:nvPicPr>
            <p:cNvPr id="13" name="Picture Placeholder 7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0C678D4-3A70-4616-8C5E-4A7FADC77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9" r="8829"/>
            <a:stretch>
              <a:fillRect/>
            </a:stretch>
          </p:blipFill>
          <p:spPr>
            <a:xfrm>
              <a:off x="21959906" y="3100244"/>
              <a:ext cx="4161337" cy="9015218"/>
            </a:xfrm>
            <a:custGeom>
              <a:avLst/>
              <a:gdLst>
                <a:gd name="connsiteX0" fmla="*/ 646380 w 5264340"/>
                <a:gd name="connsiteY0" fmla="*/ 0 h 11126596"/>
                <a:gd name="connsiteX1" fmla="*/ 1063726 w 5264340"/>
                <a:gd name="connsiteY1" fmla="*/ 0 h 11126596"/>
                <a:gd name="connsiteX2" fmla="*/ 1143463 w 5264340"/>
                <a:gd name="connsiteY2" fmla="*/ 21612 h 11126596"/>
                <a:gd name="connsiteX3" fmla="*/ 1170607 w 5264340"/>
                <a:gd name="connsiteY3" fmla="*/ 96421 h 11126596"/>
                <a:gd name="connsiteX4" fmla="*/ 1538755 w 5264340"/>
                <a:gd name="connsiteY4" fmla="*/ 422256 h 11126596"/>
                <a:gd name="connsiteX5" fmla="*/ 3732371 w 5264340"/>
                <a:gd name="connsiteY5" fmla="*/ 422256 h 11126596"/>
                <a:gd name="connsiteX6" fmla="*/ 4098822 w 5264340"/>
                <a:gd name="connsiteY6" fmla="*/ 96421 h 11126596"/>
                <a:gd name="connsiteX7" fmla="*/ 4125967 w 5264340"/>
                <a:gd name="connsiteY7" fmla="*/ 21612 h 11126596"/>
                <a:gd name="connsiteX8" fmla="*/ 4207400 w 5264340"/>
                <a:gd name="connsiteY8" fmla="*/ 0 h 11126596"/>
                <a:gd name="connsiteX9" fmla="*/ 4623051 w 5264340"/>
                <a:gd name="connsiteY9" fmla="*/ 0 h 11126596"/>
                <a:gd name="connsiteX10" fmla="*/ 5264340 w 5264340"/>
                <a:gd name="connsiteY10" fmla="*/ 646683 h 11126596"/>
                <a:gd name="connsiteX11" fmla="*/ 5264340 w 5264340"/>
                <a:gd name="connsiteY11" fmla="*/ 718167 h 11126596"/>
                <a:gd name="connsiteX12" fmla="*/ 5264340 w 5264340"/>
                <a:gd name="connsiteY12" fmla="*/ 6234086 h 11126596"/>
                <a:gd name="connsiteX13" fmla="*/ 5264340 w 5264340"/>
                <a:gd name="connsiteY13" fmla="*/ 6423602 h 11126596"/>
                <a:gd name="connsiteX14" fmla="*/ 5264340 w 5264340"/>
                <a:gd name="connsiteY14" fmla="*/ 10408429 h 11126596"/>
                <a:gd name="connsiteX15" fmla="*/ 5264340 w 5264340"/>
                <a:gd name="connsiteY15" fmla="*/ 10479914 h 11126596"/>
                <a:gd name="connsiteX16" fmla="*/ 4623051 w 5264340"/>
                <a:gd name="connsiteY16" fmla="*/ 11126596 h 11126596"/>
                <a:gd name="connsiteX17" fmla="*/ 646380 w 5264340"/>
                <a:gd name="connsiteY17" fmla="*/ 11126596 h 11126596"/>
                <a:gd name="connsiteX18" fmla="*/ 1697 w 5264340"/>
                <a:gd name="connsiteY18" fmla="*/ 10479914 h 11126596"/>
                <a:gd name="connsiteX19" fmla="*/ 0 w 5264340"/>
                <a:gd name="connsiteY19" fmla="*/ 10408429 h 11126596"/>
                <a:gd name="connsiteX20" fmla="*/ 0 w 5264340"/>
                <a:gd name="connsiteY20" fmla="*/ 6423602 h 11126596"/>
                <a:gd name="connsiteX21" fmla="*/ 0 w 5264340"/>
                <a:gd name="connsiteY21" fmla="*/ 6234086 h 11126596"/>
                <a:gd name="connsiteX22" fmla="*/ 0 w 5264340"/>
                <a:gd name="connsiteY22" fmla="*/ 718167 h 11126596"/>
                <a:gd name="connsiteX23" fmla="*/ 1697 w 5264340"/>
                <a:gd name="connsiteY23" fmla="*/ 646683 h 11126596"/>
                <a:gd name="connsiteX24" fmla="*/ 646380 w 5264340"/>
                <a:gd name="connsiteY24" fmla="*/ 0 h 1112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64340" h="11126596">
                  <a:moveTo>
                    <a:pt x="646380" y="0"/>
                  </a:moveTo>
                  <a:lnTo>
                    <a:pt x="1063726" y="0"/>
                  </a:lnTo>
                  <a:cubicBezTo>
                    <a:pt x="1109533" y="0"/>
                    <a:pt x="1128194" y="6650"/>
                    <a:pt x="1143463" y="21612"/>
                  </a:cubicBezTo>
                  <a:cubicBezTo>
                    <a:pt x="1160428" y="38236"/>
                    <a:pt x="1170607" y="58185"/>
                    <a:pt x="1170607" y="96421"/>
                  </a:cubicBezTo>
                  <a:cubicBezTo>
                    <a:pt x="1170607" y="304224"/>
                    <a:pt x="1299544" y="422256"/>
                    <a:pt x="1538755" y="422256"/>
                  </a:cubicBezTo>
                  <a:lnTo>
                    <a:pt x="3732371" y="422256"/>
                  </a:lnTo>
                  <a:cubicBezTo>
                    <a:pt x="3969886" y="422256"/>
                    <a:pt x="4098822" y="304224"/>
                    <a:pt x="4098822" y="96421"/>
                  </a:cubicBezTo>
                  <a:cubicBezTo>
                    <a:pt x="4098822" y="58185"/>
                    <a:pt x="4109002" y="38236"/>
                    <a:pt x="4125967" y="21612"/>
                  </a:cubicBezTo>
                  <a:cubicBezTo>
                    <a:pt x="4141236" y="6650"/>
                    <a:pt x="4159898" y="0"/>
                    <a:pt x="4207400" y="0"/>
                  </a:cubicBezTo>
                  <a:lnTo>
                    <a:pt x="4623051" y="0"/>
                  </a:lnTo>
                  <a:cubicBezTo>
                    <a:pt x="5033612" y="0"/>
                    <a:pt x="5264340" y="204478"/>
                    <a:pt x="5264340" y="646683"/>
                  </a:cubicBezTo>
                  <a:cubicBezTo>
                    <a:pt x="5264340" y="658320"/>
                    <a:pt x="5264340" y="706530"/>
                    <a:pt x="5264340" y="718167"/>
                  </a:cubicBezTo>
                  <a:lnTo>
                    <a:pt x="5264340" y="6234086"/>
                  </a:lnTo>
                  <a:lnTo>
                    <a:pt x="5264340" y="6423602"/>
                  </a:lnTo>
                  <a:lnTo>
                    <a:pt x="5264340" y="10408429"/>
                  </a:lnTo>
                  <a:cubicBezTo>
                    <a:pt x="5264340" y="10420066"/>
                    <a:pt x="5264340" y="10468277"/>
                    <a:pt x="5264340" y="10479914"/>
                  </a:cubicBezTo>
                  <a:cubicBezTo>
                    <a:pt x="5264340" y="10922118"/>
                    <a:pt x="5033612" y="11126596"/>
                    <a:pt x="4623051" y="11126596"/>
                  </a:cubicBezTo>
                  <a:lnTo>
                    <a:pt x="646380" y="11126596"/>
                  </a:lnTo>
                  <a:cubicBezTo>
                    <a:pt x="237515" y="11126596"/>
                    <a:pt x="1697" y="10922118"/>
                    <a:pt x="1697" y="10479914"/>
                  </a:cubicBezTo>
                  <a:cubicBezTo>
                    <a:pt x="1697" y="10468277"/>
                    <a:pt x="0" y="10420066"/>
                    <a:pt x="0" y="10408429"/>
                  </a:cubicBezTo>
                  <a:lnTo>
                    <a:pt x="0" y="6423602"/>
                  </a:lnTo>
                  <a:lnTo>
                    <a:pt x="0" y="6234086"/>
                  </a:lnTo>
                  <a:lnTo>
                    <a:pt x="0" y="718167"/>
                  </a:lnTo>
                  <a:cubicBezTo>
                    <a:pt x="0" y="706530"/>
                    <a:pt x="1697" y="658320"/>
                    <a:pt x="1697" y="646683"/>
                  </a:cubicBezTo>
                  <a:cubicBezTo>
                    <a:pt x="1697" y="204478"/>
                    <a:pt x="237515" y="0"/>
                    <a:pt x="6463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</p:pic>
      </p:grp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C52D06-1B25-4257-8163-31FF708E6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7000"/>
                    </a14:imgEffect>
                    <a14:imgEffect>
                      <a14:brightnessContrast bright="-28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" y="2890822"/>
            <a:ext cx="17762101" cy="10727550"/>
          </a:xfrm>
          <a:prstGeom prst="rect">
            <a:avLst/>
          </a:prstGeom>
          <a:effectLst>
            <a:outerShdw blurRad="850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943F16-5092-4EA1-9E74-DBAC58D46AB9}"/>
              </a:ext>
            </a:extLst>
          </p:cNvPr>
          <p:cNvGrpSpPr/>
          <p:nvPr/>
        </p:nvGrpSpPr>
        <p:grpSpPr>
          <a:xfrm>
            <a:off x="14731928" y="3032250"/>
            <a:ext cx="4805276" cy="9585819"/>
            <a:chOff x="23303642" y="11198966"/>
            <a:chExt cx="4805276" cy="9585819"/>
          </a:xfrm>
          <a:effectLst>
            <a:outerShdw blurRad="8509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8BBC12-D650-43FA-A996-6CF19526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3642" y="11198966"/>
              <a:ext cx="4805276" cy="9585819"/>
            </a:xfrm>
            <a:prstGeom prst="rect">
              <a:avLst/>
            </a:prstGeom>
          </p:spPr>
        </p:pic>
        <p:pic>
          <p:nvPicPr>
            <p:cNvPr id="12" name="Picture Placeholder 5">
              <a:extLst>
                <a:ext uri="{FF2B5EF4-FFF2-40B4-BE49-F238E27FC236}">
                  <a16:creationId xmlns:a16="http://schemas.microsoft.com/office/drawing/2014/main" id="{348D8163-3125-429E-9EDE-A938BEE89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1381" y="11451781"/>
              <a:ext cx="4227446" cy="9015218"/>
            </a:xfrm>
            <a:custGeom>
              <a:avLst/>
              <a:gdLst>
                <a:gd name="connsiteX0" fmla="*/ 646380 w 5264340"/>
                <a:gd name="connsiteY0" fmla="*/ 0 h 11126596"/>
                <a:gd name="connsiteX1" fmla="*/ 1063726 w 5264340"/>
                <a:gd name="connsiteY1" fmla="*/ 0 h 11126596"/>
                <a:gd name="connsiteX2" fmla="*/ 1143463 w 5264340"/>
                <a:gd name="connsiteY2" fmla="*/ 21612 h 11126596"/>
                <a:gd name="connsiteX3" fmla="*/ 1170607 w 5264340"/>
                <a:gd name="connsiteY3" fmla="*/ 96421 h 11126596"/>
                <a:gd name="connsiteX4" fmla="*/ 1538755 w 5264340"/>
                <a:gd name="connsiteY4" fmla="*/ 422256 h 11126596"/>
                <a:gd name="connsiteX5" fmla="*/ 3732371 w 5264340"/>
                <a:gd name="connsiteY5" fmla="*/ 422256 h 11126596"/>
                <a:gd name="connsiteX6" fmla="*/ 4098822 w 5264340"/>
                <a:gd name="connsiteY6" fmla="*/ 96421 h 11126596"/>
                <a:gd name="connsiteX7" fmla="*/ 4125967 w 5264340"/>
                <a:gd name="connsiteY7" fmla="*/ 21612 h 11126596"/>
                <a:gd name="connsiteX8" fmla="*/ 4207400 w 5264340"/>
                <a:gd name="connsiteY8" fmla="*/ 0 h 11126596"/>
                <a:gd name="connsiteX9" fmla="*/ 4623051 w 5264340"/>
                <a:gd name="connsiteY9" fmla="*/ 0 h 11126596"/>
                <a:gd name="connsiteX10" fmla="*/ 5264340 w 5264340"/>
                <a:gd name="connsiteY10" fmla="*/ 646683 h 11126596"/>
                <a:gd name="connsiteX11" fmla="*/ 5264340 w 5264340"/>
                <a:gd name="connsiteY11" fmla="*/ 718167 h 11126596"/>
                <a:gd name="connsiteX12" fmla="*/ 5264340 w 5264340"/>
                <a:gd name="connsiteY12" fmla="*/ 6234086 h 11126596"/>
                <a:gd name="connsiteX13" fmla="*/ 5264340 w 5264340"/>
                <a:gd name="connsiteY13" fmla="*/ 6423602 h 11126596"/>
                <a:gd name="connsiteX14" fmla="*/ 5264340 w 5264340"/>
                <a:gd name="connsiteY14" fmla="*/ 10408429 h 11126596"/>
                <a:gd name="connsiteX15" fmla="*/ 5264340 w 5264340"/>
                <a:gd name="connsiteY15" fmla="*/ 10479914 h 11126596"/>
                <a:gd name="connsiteX16" fmla="*/ 4623051 w 5264340"/>
                <a:gd name="connsiteY16" fmla="*/ 11126596 h 11126596"/>
                <a:gd name="connsiteX17" fmla="*/ 646380 w 5264340"/>
                <a:gd name="connsiteY17" fmla="*/ 11126596 h 11126596"/>
                <a:gd name="connsiteX18" fmla="*/ 1697 w 5264340"/>
                <a:gd name="connsiteY18" fmla="*/ 10479914 h 11126596"/>
                <a:gd name="connsiteX19" fmla="*/ 0 w 5264340"/>
                <a:gd name="connsiteY19" fmla="*/ 10408429 h 11126596"/>
                <a:gd name="connsiteX20" fmla="*/ 0 w 5264340"/>
                <a:gd name="connsiteY20" fmla="*/ 6423602 h 11126596"/>
                <a:gd name="connsiteX21" fmla="*/ 0 w 5264340"/>
                <a:gd name="connsiteY21" fmla="*/ 6234086 h 11126596"/>
                <a:gd name="connsiteX22" fmla="*/ 0 w 5264340"/>
                <a:gd name="connsiteY22" fmla="*/ 718167 h 11126596"/>
                <a:gd name="connsiteX23" fmla="*/ 1697 w 5264340"/>
                <a:gd name="connsiteY23" fmla="*/ 646683 h 11126596"/>
                <a:gd name="connsiteX24" fmla="*/ 646380 w 5264340"/>
                <a:gd name="connsiteY24" fmla="*/ 0 h 1112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64340" h="11126596">
                  <a:moveTo>
                    <a:pt x="646380" y="0"/>
                  </a:moveTo>
                  <a:lnTo>
                    <a:pt x="1063726" y="0"/>
                  </a:lnTo>
                  <a:cubicBezTo>
                    <a:pt x="1109533" y="0"/>
                    <a:pt x="1128194" y="6650"/>
                    <a:pt x="1143463" y="21612"/>
                  </a:cubicBezTo>
                  <a:cubicBezTo>
                    <a:pt x="1160428" y="38236"/>
                    <a:pt x="1170607" y="58185"/>
                    <a:pt x="1170607" y="96421"/>
                  </a:cubicBezTo>
                  <a:cubicBezTo>
                    <a:pt x="1170607" y="304224"/>
                    <a:pt x="1299544" y="422256"/>
                    <a:pt x="1538755" y="422256"/>
                  </a:cubicBezTo>
                  <a:lnTo>
                    <a:pt x="3732371" y="422256"/>
                  </a:lnTo>
                  <a:cubicBezTo>
                    <a:pt x="3969886" y="422256"/>
                    <a:pt x="4098822" y="304224"/>
                    <a:pt x="4098822" y="96421"/>
                  </a:cubicBezTo>
                  <a:cubicBezTo>
                    <a:pt x="4098822" y="58185"/>
                    <a:pt x="4109002" y="38236"/>
                    <a:pt x="4125967" y="21612"/>
                  </a:cubicBezTo>
                  <a:cubicBezTo>
                    <a:pt x="4141236" y="6650"/>
                    <a:pt x="4159898" y="0"/>
                    <a:pt x="4207400" y="0"/>
                  </a:cubicBezTo>
                  <a:lnTo>
                    <a:pt x="4623051" y="0"/>
                  </a:lnTo>
                  <a:cubicBezTo>
                    <a:pt x="5033612" y="0"/>
                    <a:pt x="5264340" y="204478"/>
                    <a:pt x="5264340" y="646683"/>
                  </a:cubicBezTo>
                  <a:cubicBezTo>
                    <a:pt x="5264340" y="658320"/>
                    <a:pt x="5264340" y="706530"/>
                    <a:pt x="5264340" y="718167"/>
                  </a:cubicBezTo>
                  <a:lnTo>
                    <a:pt x="5264340" y="6234086"/>
                  </a:lnTo>
                  <a:lnTo>
                    <a:pt x="5264340" y="6423602"/>
                  </a:lnTo>
                  <a:lnTo>
                    <a:pt x="5264340" y="10408429"/>
                  </a:lnTo>
                  <a:cubicBezTo>
                    <a:pt x="5264340" y="10420066"/>
                    <a:pt x="5264340" y="10468277"/>
                    <a:pt x="5264340" y="10479914"/>
                  </a:cubicBezTo>
                  <a:cubicBezTo>
                    <a:pt x="5264340" y="10922118"/>
                    <a:pt x="5033612" y="11126596"/>
                    <a:pt x="4623051" y="11126596"/>
                  </a:cubicBezTo>
                  <a:lnTo>
                    <a:pt x="646380" y="11126596"/>
                  </a:lnTo>
                  <a:cubicBezTo>
                    <a:pt x="237515" y="11126596"/>
                    <a:pt x="1697" y="10922118"/>
                    <a:pt x="1697" y="10479914"/>
                  </a:cubicBezTo>
                  <a:cubicBezTo>
                    <a:pt x="1697" y="10468277"/>
                    <a:pt x="0" y="10420066"/>
                    <a:pt x="0" y="10408429"/>
                  </a:cubicBezTo>
                  <a:lnTo>
                    <a:pt x="0" y="6423602"/>
                  </a:lnTo>
                  <a:lnTo>
                    <a:pt x="0" y="6234086"/>
                  </a:lnTo>
                  <a:lnTo>
                    <a:pt x="0" y="718167"/>
                  </a:lnTo>
                  <a:cubicBezTo>
                    <a:pt x="0" y="706530"/>
                    <a:pt x="1697" y="658320"/>
                    <a:pt x="1697" y="646683"/>
                  </a:cubicBezTo>
                  <a:cubicBezTo>
                    <a:pt x="1697" y="204478"/>
                    <a:pt x="237515" y="0"/>
                    <a:pt x="646380" y="0"/>
                  </a:cubicBezTo>
                  <a:close/>
                </a:path>
              </a:pathLst>
            </a:cu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D510F9-37A7-4726-AF6C-150EB5182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9609" y="3606723"/>
            <a:ext cx="11618873" cy="80785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972A23-FF5C-423E-96D0-1E9A9971A1BB}"/>
              </a:ext>
            </a:extLst>
          </p:cNvPr>
          <p:cNvSpPr>
            <a:spLocks/>
          </p:cNvSpPr>
          <p:nvPr/>
        </p:nvSpPr>
        <p:spPr bwMode="auto">
          <a:xfrm>
            <a:off x="2743200" y="457200"/>
            <a:ext cx="11509561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U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nbounce </a:t>
            </a:r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L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anding </a:t>
            </a:r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P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age </a:t>
            </a:r>
            <a:r>
              <a:rPr lang="en-US" sz="44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Bottom</a:t>
            </a:r>
            <a:endParaRPr lang="en-US" sz="6000" b="1" dirty="0">
              <a:solidFill>
                <a:schemeClr val="tx2">
                  <a:lumMod val="50000"/>
                  <a:lumOff val="50000"/>
                </a:schemeClr>
              </a:solidFill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9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457200"/>
            <a:ext cx="10174819" cy="109728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/>
            <a:r>
              <a:rPr lang="en-US" sz="60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indings </a:t>
            </a:r>
            <a:r>
              <a:rPr lang="en-US" sz="60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nd </a:t>
            </a:r>
            <a:r>
              <a:rPr lang="en-US" sz="60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onclusions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7ECABE-8971-4B6B-B5E6-0385D4AA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8" y="3798701"/>
            <a:ext cx="10874787" cy="5251514"/>
          </a:xfrm>
          <a:prstGeom prst="rect">
            <a:avLst/>
          </a:prstGeom>
          <a:effectLst>
            <a:outerShdw blurRad="6731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7" name="Picture 1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8B5348-4FEB-42FE-A6B1-EADD1B31E77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37" y="9989654"/>
            <a:ext cx="22003163" cy="2992622"/>
          </a:xfrm>
          <a:prstGeom prst="rect">
            <a:avLst/>
          </a:prstGeom>
          <a:effectLst>
            <a:outerShdw blurRad="6731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F568CDAD-9BC5-4D6B-913E-53B809FAC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129799"/>
            <a:ext cx="7062235" cy="1341824"/>
          </a:xfrm>
          <a:prstGeom prst="rect">
            <a:avLst/>
          </a:prstGeom>
          <a:effectLst>
            <a:outerShdw blurRad="673100" dist="635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55CDBE6-C20B-4951-AE44-CF9C725CE21E}"/>
              </a:ext>
            </a:extLst>
          </p:cNvPr>
          <p:cNvGrpSpPr/>
          <p:nvPr/>
        </p:nvGrpSpPr>
        <p:grpSpPr>
          <a:xfrm>
            <a:off x="12960361" y="616302"/>
            <a:ext cx="9103849" cy="3101742"/>
            <a:chOff x="2089038" y="2501890"/>
            <a:chExt cx="6818907" cy="3101742"/>
          </a:xfrm>
          <a:effectLst>
            <a:outerShdw blurRad="1117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9F19189-E966-4978-8962-51312F45D5D3}"/>
                </a:ext>
              </a:extLst>
            </p:cNvPr>
            <p:cNvSpPr/>
            <p:nvPr/>
          </p:nvSpPr>
          <p:spPr>
            <a:xfrm>
              <a:off x="2089038" y="2501890"/>
              <a:ext cx="6818907" cy="3101742"/>
            </a:xfrm>
            <a:prstGeom prst="rect">
              <a:avLst/>
            </a:prstGeom>
            <a:solidFill>
              <a:srgbClr val="FEADB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13047D5-B536-4F75-B9CB-193A229AA11D}"/>
                </a:ext>
              </a:extLst>
            </p:cNvPr>
            <p:cNvSpPr/>
            <p:nvPr/>
          </p:nvSpPr>
          <p:spPr>
            <a:xfrm>
              <a:off x="2089039" y="2543445"/>
              <a:ext cx="681890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Target group</a:t>
              </a:r>
            </a:p>
          </p:txBody>
        </p:sp>
        <p:sp>
          <p:nvSpPr>
            <p:cNvPr id="134" name="Subtitle 2">
              <a:extLst>
                <a:ext uri="{FF2B5EF4-FFF2-40B4-BE49-F238E27FC236}">
                  <a16:creationId xmlns:a16="http://schemas.microsoft.com/office/drawing/2014/main" id="{13186DFB-05F2-496D-BBD6-9BB3B14CE180}"/>
                </a:ext>
              </a:extLst>
            </p:cNvPr>
            <p:cNvSpPr txBox="1">
              <a:spLocks/>
            </p:cNvSpPr>
            <p:nvPr/>
          </p:nvSpPr>
          <p:spPr>
            <a:xfrm>
              <a:off x="2146440" y="3469508"/>
              <a:ext cx="6761505" cy="1813842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Majority of the target audience are men </a:t>
              </a:r>
            </a:p>
            <a:p>
              <a:pPr algn="l">
                <a:lnSpc>
                  <a:spcPct val="10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Target audience fall under the age group of 25-45</a:t>
              </a:r>
            </a:p>
          </p:txBody>
        </p:sp>
        <p:pic>
          <p:nvPicPr>
            <p:cNvPr id="135" name="Graphic 134" descr="Group of men">
              <a:extLst>
                <a:ext uri="{FF2B5EF4-FFF2-40B4-BE49-F238E27FC236}">
                  <a16:creationId xmlns:a16="http://schemas.microsoft.com/office/drawing/2014/main" id="{EA518607-FBC6-4133-BFE4-59261BE07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7921" y="2522667"/>
              <a:ext cx="749442" cy="749442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C2613D6-EC2D-49C3-855A-1F97F5DE253B}"/>
              </a:ext>
            </a:extLst>
          </p:cNvPr>
          <p:cNvGrpSpPr/>
          <p:nvPr/>
        </p:nvGrpSpPr>
        <p:grpSpPr>
          <a:xfrm>
            <a:off x="12900533" y="3923721"/>
            <a:ext cx="9374693" cy="5692742"/>
            <a:chOff x="9153944" y="2491550"/>
            <a:chExt cx="6843615" cy="6964285"/>
          </a:xfrm>
          <a:effectLst>
            <a:outerShdw blurRad="1117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A376B3E-F1A1-4AD0-B975-C1C90CE934FD}"/>
                </a:ext>
              </a:extLst>
            </p:cNvPr>
            <p:cNvSpPr/>
            <p:nvPr/>
          </p:nvSpPr>
          <p:spPr>
            <a:xfrm>
              <a:off x="9186047" y="2501889"/>
              <a:ext cx="6666692" cy="6953946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E23B3AB-D2A1-4FFE-8C86-4DF7FA67D973}"/>
                </a:ext>
              </a:extLst>
            </p:cNvPr>
            <p:cNvSpPr/>
            <p:nvPr/>
          </p:nvSpPr>
          <p:spPr>
            <a:xfrm>
              <a:off x="9330867" y="2630438"/>
              <a:ext cx="666669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Performance</a:t>
              </a:r>
            </a:p>
          </p:txBody>
        </p:sp>
        <p:sp>
          <p:nvSpPr>
            <p:cNvPr id="139" name="Subtitle 2">
              <a:extLst>
                <a:ext uri="{FF2B5EF4-FFF2-40B4-BE49-F238E27FC236}">
                  <a16:creationId xmlns:a16="http://schemas.microsoft.com/office/drawing/2014/main" id="{224A50DA-9B9F-4176-A5E4-1CE7FBCC9B61}"/>
                </a:ext>
              </a:extLst>
            </p:cNvPr>
            <p:cNvSpPr txBox="1">
              <a:spLocks/>
            </p:cNvSpPr>
            <p:nvPr/>
          </p:nvSpPr>
          <p:spPr>
            <a:xfrm>
              <a:off x="9153944" y="3589986"/>
              <a:ext cx="6666691" cy="5865849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The ads reached around 557 audience and created 564 impressions</a:t>
              </a:r>
            </a:p>
            <a:p>
              <a:pPr algn="l">
                <a:lnSpc>
                  <a:spcPct val="100000"/>
                </a:lnSpc>
              </a:pPr>
              <a:endPara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Used high resolution and realistic images along with a better caption and this change resulted in an improved  conversion rate of more than 30%</a:t>
              </a:r>
            </a:p>
            <a:p>
              <a:pPr algn="l">
                <a:lnSpc>
                  <a:spcPct val="100000"/>
                </a:lnSpc>
              </a:pPr>
              <a:endPara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l">
                <a:lnSpc>
                  <a:spcPct val="10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There is a considerable improvement in the number of clicks from previous runs and the ad campaign was successful</a:t>
              </a:r>
            </a:p>
            <a:p>
              <a:pPr algn="l">
                <a:lnSpc>
                  <a:spcPts val="4080"/>
                </a:lnSpc>
              </a:pPr>
              <a:endPara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pic>
          <p:nvPicPr>
            <p:cNvPr id="140" name="Graphic 139" descr="Bar chart">
              <a:extLst>
                <a:ext uri="{FF2B5EF4-FFF2-40B4-BE49-F238E27FC236}">
                  <a16:creationId xmlns:a16="http://schemas.microsoft.com/office/drawing/2014/main" id="{7AC2375D-C7DA-4291-85BD-D45A1CABB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56636" y="249155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9162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37B46B-91E6-4C10-8568-7F6DE420D74E}"/>
              </a:ext>
            </a:extLst>
          </p:cNvPr>
          <p:cNvSpPr/>
          <p:nvPr/>
        </p:nvSpPr>
        <p:spPr>
          <a:xfrm>
            <a:off x="-4376057" y="4169594"/>
            <a:ext cx="21586372" cy="10728960"/>
          </a:xfrm>
          <a:custGeom>
            <a:avLst/>
            <a:gdLst>
              <a:gd name="connsiteX0" fmla="*/ 1860902 w 14911231"/>
              <a:gd name="connsiteY0" fmla="*/ 0 h 9163907"/>
              <a:gd name="connsiteX1" fmla="*/ 14911231 w 14911231"/>
              <a:gd name="connsiteY1" fmla="*/ 6695028 h 9163907"/>
              <a:gd name="connsiteX2" fmla="*/ 14119341 w 14911231"/>
              <a:gd name="connsiteY2" fmla="*/ 8997004 h 9163907"/>
              <a:gd name="connsiteX3" fmla="*/ 13991065 w 14911231"/>
              <a:gd name="connsiteY3" fmla="*/ 9163907 h 9163907"/>
              <a:gd name="connsiteX4" fmla="*/ 2195831 w 14911231"/>
              <a:gd name="connsiteY4" fmla="*/ 9163907 h 9163907"/>
              <a:gd name="connsiteX5" fmla="*/ 2490059 w 14911231"/>
              <a:gd name="connsiteY5" fmla="*/ 9115247 h 9163907"/>
              <a:gd name="connsiteX6" fmla="*/ 9397929 w 14911231"/>
              <a:gd name="connsiteY6" fmla="*/ 4744028 h 9163907"/>
              <a:gd name="connsiteX7" fmla="*/ 366986 w 14911231"/>
              <a:gd name="connsiteY7" fmla="*/ 96380 h 9163907"/>
              <a:gd name="connsiteX8" fmla="*/ 0 w 14911231"/>
              <a:gd name="connsiteY8" fmla="*/ 68892 h 9163907"/>
              <a:gd name="connsiteX9" fmla="*/ 526581 w 14911231"/>
              <a:gd name="connsiteY9" fmla="*/ 34565 h 9163907"/>
              <a:gd name="connsiteX10" fmla="*/ 1860902 w 14911231"/>
              <a:gd name="connsiteY10" fmla="*/ 0 h 916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11231" h="9163907">
                <a:moveTo>
                  <a:pt x="1860902" y="0"/>
                </a:moveTo>
                <a:cubicBezTo>
                  <a:pt x="9068401" y="0"/>
                  <a:pt x="14911231" y="2997466"/>
                  <a:pt x="14911231" y="6695028"/>
                </a:cubicBezTo>
                <a:cubicBezTo>
                  <a:pt x="14911231" y="7503870"/>
                  <a:pt x="14631643" y="8279211"/>
                  <a:pt x="14119341" y="8997004"/>
                </a:cubicBezTo>
                <a:lnTo>
                  <a:pt x="13991065" y="9163907"/>
                </a:lnTo>
                <a:lnTo>
                  <a:pt x="2195831" y="9163907"/>
                </a:lnTo>
                <a:lnTo>
                  <a:pt x="2490059" y="9115247"/>
                </a:lnTo>
                <a:cubicBezTo>
                  <a:pt x="6549524" y="8395065"/>
                  <a:pt x="9397929" y="6709068"/>
                  <a:pt x="9397929" y="4744028"/>
                </a:cubicBezTo>
                <a:cubicBezTo>
                  <a:pt x="9397929" y="2451480"/>
                  <a:pt x="5520933" y="538743"/>
                  <a:pt x="366986" y="96380"/>
                </a:cubicBezTo>
                <a:lnTo>
                  <a:pt x="0" y="68892"/>
                </a:lnTo>
                <a:lnTo>
                  <a:pt x="526581" y="34565"/>
                </a:lnTo>
                <a:cubicBezTo>
                  <a:pt x="965296" y="11708"/>
                  <a:pt x="1410434" y="0"/>
                  <a:pt x="1860902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  <a:alpha val="15000"/>
            </a:schemeClr>
          </a:solidFill>
          <a:ln w="130175">
            <a:solidFill>
              <a:schemeClr val="bg1">
                <a:lumMod val="75000"/>
                <a:alpha val="49000"/>
              </a:schemeClr>
            </a:solidFill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C1469EA-5C8C-4C25-82AF-7A549A0A71D9}"/>
              </a:ext>
            </a:extLst>
          </p:cNvPr>
          <p:cNvSpPr/>
          <p:nvPr/>
        </p:nvSpPr>
        <p:spPr>
          <a:xfrm rot="20809601">
            <a:off x="11521208" y="7197070"/>
            <a:ext cx="3453557" cy="4138901"/>
          </a:xfrm>
          <a:prstGeom prst="parallelogram">
            <a:avLst/>
          </a:prstGeom>
          <a:gradFill>
            <a:gsLst>
              <a:gs pos="7000">
                <a:schemeClr val="accent6">
                  <a:lumMod val="25000"/>
                </a:schemeClr>
              </a:gs>
              <a:gs pos="33000">
                <a:schemeClr val="bg2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A6B5778-789E-4A0E-B7DA-8E4706227CC5}"/>
              </a:ext>
            </a:extLst>
          </p:cNvPr>
          <p:cNvSpPr/>
          <p:nvPr/>
        </p:nvSpPr>
        <p:spPr>
          <a:xfrm rot="20810711">
            <a:off x="9329922" y="5602754"/>
            <a:ext cx="1077685" cy="1364020"/>
          </a:xfrm>
          <a:prstGeom prst="parallelogram">
            <a:avLst/>
          </a:prstGeom>
          <a:gradFill>
            <a:gsLst>
              <a:gs pos="7000">
                <a:schemeClr val="accent6">
                  <a:lumMod val="25000"/>
                </a:schemeClr>
              </a:gs>
              <a:gs pos="86000">
                <a:schemeClr val="bg2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18894B39-B783-4DF0-B15D-28B1AC4405F3}"/>
              </a:ext>
            </a:extLst>
          </p:cNvPr>
          <p:cNvSpPr/>
          <p:nvPr/>
        </p:nvSpPr>
        <p:spPr>
          <a:xfrm rot="20810711">
            <a:off x="6271516" y="4278086"/>
            <a:ext cx="1077685" cy="1077684"/>
          </a:xfrm>
          <a:prstGeom prst="parallelogram">
            <a:avLst/>
          </a:prstGeom>
          <a:gradFill>
            <a:gsLst>
              <a:gs pos="7000">
                <a:schemeClr val="accent6">
                  <a:lumMod val="25000"/>
                </a:schemeClr>
              </a:gs>
              <a:gs pos="86000">
                <a:schemeClr val="bg2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DB1E616-0E45-4A84-99A6-CB489D133C0F}"/>
              </a:ext>
            </a:extLst>
          </p:cNvPr>
          <p:cNvSpPr/>
          <p:nvPr/>
        </p:nvSpPr>
        <p:spPr>
          <a:xfrm>
            <a:off x="-48646" y="3239451"/>
            <a:ext cx="20571538" cy="10710998"/>
          </a:xfrm>
          <a:custGeom>
            <a:avLst/>
            <a:gdLst>
              <a:gd name="connsiteX0" fmla="*/ 1350871 w 20243292"/>
              <a:gd name="connsiteY0" fmla="*/ 0 h 10443835"/>
              <a:gd name="connsiteX1" fmla="*/ 20243292 w 20243292"/>
              <a:gd name="connsiteY1" fmla="*/ 7838435 h 10443835"/>
              <a:gd name="connsiteX2" fmla="*/ 19359096 w 20243292"/>
              <a:gd name="connsiteY2" fmla="*/ 10215307 h 10443835"/>
              <a:gd name="connsiteX3" fmla="*/ 19170820 w 20243292"/>
              <a:gd name="connsiteY3" fmla="*/ 10443835 h 10443835"/>
              <a:gd name="connsiteX4" fmla="*/ 3643075 w 20243292"/>
              <a:gd name="connsiteY4" fmla="*/ 10443835 h 10443835"/>
              <a:gd name="connsiteX5" fmla="*/ 4378635 w 20243292"/>
              <a:gd name="connsiteY5" fmla="*/ 10304364 h 10443835"/>
              <a:gd name="connsiteX6" fmla="*/ 12261913 w 20243292"/>
              <a:gd name="connsiteY6" fmla="*/ 5554235 h 10443835"/>
              <a:gd name="connsiteX7" fmla="*/ 564575 w 20243292"/>
              <a:gd name="connsiteY7" fmla="*/ 229811 h 10443835"/>
              <a:gd name="connsiteX8" fmla="*/ 0 w 20243292"/>
              <a:gd name="connsiteY8" fmla="*/ 177351 h 10443835"/>
              <a:gd name="connsiteX9" fmla="*/ 0 w 20243292"/>
              <a:gd name="connsiteY9" fmla="*/ 22146 h 10443835"/>
              <a:gd name="connsiteX10" fmla="*/ 378670 w 20243292"/>
              <a:gd name="connsiteY10" fmla="*/ 10199 h 10443835"/>
              <a:gd name="connsiteX11" fmla="*/ 1350871 w 20243292"/>
              <a:gd name="connsiteY11" fmla="*/ 0 h 1044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43292" h="10443835">
                <a:moveTo>
                  <a:pt x="1350871" y="0"/>
                </a:moveTo>
                <a:cubicBezTo>
                  <a:pt x="11784869" y="0"/>
                  <a:pt x="20243292" y="3509387"/>
                  <a:pt x="20243292" y="7838435"/>
                </a:cubicBezTo>
                <a:cubicBezTo>
                  <a:pt x="20243292" y="8667042"/>
                  <a:pt x="19933406" y="9465620"/>
                  <a:pt x="19359096" y="10215307"/>
                </a:cubicBezTo>
                <a:lnTo>
                  <a:pt x="19170820" y="10443835"/>
                </a:lnTo>
                <a:lnTo>
                  <a:pt x="3643075" y="10443835"/>
                </a:lnTo>
                <a:lnTo>
                  <a:pt x="4378635" y="10304364"/>
                </a:lnTo>
                <a:cubicBezTo>
                  <a:pt x="9104845" y="9330223"/>
                  <a:pt x="12261913" y="7567293"/>
                  <a:pt x="12261913" y="5554235"/>
                </a:cubicBezTo>
                <a:cubicBezTo>
                  <a:pt x="12261913" y="3037910"/>
                  <a:pt x="7328994" y="912415"/>
                  <a:pt x="564575" y="229811"/>
                </a:cubicBezTo>
                <a:lnTo>
                  <a:pt x="0" y="177351"/>
                </a:lnTo>
                <a:lnTo>
                  <a:pt x="0" y="22146"/>
                </a:lnTo>
                <a:lnTo>
                  <a:pt x="378670" y="10199"/>
                </a:lnTo>
                <a:cubicBezTo>
                  <a:pt x="700676" y="3427"/>
                  <a:pt x="1024809" y="0"/>
                  <a:pt x="1350871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 w="130175">
            <a:solidFill>
              <a:schemeClr val="bg1">
                <a:lumMod val="75000"/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FB47F5AF-9747-4936-B058-783C50FAC05A}"/>
              </a:ext>
            </a:extLst>
          </p:cNvPr>
          <p:cNvSpPr/>
          <p:nvPr/>
        </p:nvSpPr>
        <p:spPr>
          <a:xfrm>
            <a:off x="-1045028" y="3202539"/>
            <a:ext cx="17001064" cy="10794273"/>
          </a:xfrm>
          <a:custGeom>
            <a:avLst/>
            <a:gdLst>
              <a:gd name="connsiteX0" fmla="*/ 6350773 w 15074377"/>
              <a:gd name="connsiteY0" fmla="*/ 120263 h 19293921"/>
              <a:gd name="connsiteX1" fmla="*/ 13182456 w 15074377"/>
              <a:gd name="connsiteY1" fmla="*/ 3255048 h 19293921"/>
              <a:gd name="connsiteX2" fmla="*/ 15074378 w 15074377"/>
              <a:gd name="connsiteY2" fmla="*/ 9646962 h 19293921"/>
              <a:gd name="connsiteX3" fmla="*/ 7537189 w 15074377"/>
              <a:gd name="connsiteY3" fmla="*/ 9646961 h 19293921"/>
              <a:gd name="connsiteX4" fmla="*/ 6350773 w 15074377"/>
              <a:gd name="connsiteY4" fmla="*/ 120263 h 19293921"/>
              <a:gd name="connsiteX0" fmla="*/ 6350773 w 15074377"/>
              <a:gd name="connsiteY0" fmla="*/ 120263 h 19293921"/>
              <a:gd name="connsiteX1" fmla="*/ 13182456 w 15074377"/>
              <a:gd name="connsiteY1" fmla="*/ 3255048 h 19293921"/>
              <a:gd name="connsiteX2" fmla="*/ 15074378 w 15074377"/>
              <a:gd name="connsiteY2" fmla="*/ 9646962 h 19293921"/>
              <a:gd name="connsiteX0" fmla="*/ 5845628 w 14569233"/>
              <a:gd name="connsiteY0" fmla="*/ 120421 h 9647120"/>
              <a:gd name="connsiteX1" fmla="*/ 12677311 w 14569233"/>
              <a:gd name="connsiteY1" fmla="*/ 3255206 h 9647120"/>
              <a:gd name="connsiteX2" fmla="*/ 14569233 w 14569233"/>
              <a:gd name="connsiteY2" fmla="*/ 9647120 h 9647120"/>
              <a:gd name="connsiteX3" fmla="*/ 7032044 w 14569233"/>
              <a:gd name="connsiteY3" fmla="*/ 9647119 h 9647120"/>
              <a:gd name="connsiteX4" fmla="*/ 5845628 w 14569233"/>
              <a:gd name="connsiteY4" fmla="*/ 120421 h 9647120"/>
              <a:gd name="connsiteX0" fmla="*/ 0 w 14569233"/>
              <a:gd name="connsiteY0" fmla="*/ 185735 h 9647120"/>
              <a:gd name="connsiteX1" fmla="*/ 12677311 w 14569233"/>
              <a:gd name="connsiteY1" fmla="*/ 3255206 h 9647120"/>
              <a:gd name="connsiteX2" fmla="*/ 14569233 w 14569233"/>
              <a:gd name="connsiteY2" fmla="*/ 9647120 h 9647120"/>
              <a:gd name="connsiteX0" fmla="*/ 5845628 w 14603627"/>
              <a:gd name="connsiteY0" fmla="*/ 120421 h 9647120"/>
              <a:gd name="connsiteX1" fmla="*/ 12677311 w 14603627"/>
              <a:gd name="connsiteY1" fmla="*/ 3255206 h 9647120"/>
              <a:gd name="connsiteX2" fmla="*/ 14569233 w 14603627"/>
              <a:gd name="connsiteY2" fmla="*/ 9647120 h 9647120"/>
              <a:gd name="connsiteX3" fmla="*/ 7032044 w 14603627"/>
              <a:gd name="connsiteY3" fmla="*/ 9647119 h 9647120"/>
              <a:gd name="connsiteX4" fmla="*/ 5845628 w 14603627"/>
              <a:gd name="connsiteY4" fmla="*/ 120421 h 9647120"/>
              <a:gd name="connsiteX0" fmla="*/ 0 w 14603627"/>
              <a:gd name="connsiteY0" fmla="*/ 185735 h 9647120"/>
              <a:gd name="connsiteX1" fmla="*/ 13657025 w 14603627"/>
              <a:gd name="connsiteY1" fmla="*/ 4038977 h 9647120"/>
              <a:gd name="connsiteX2" fmla="*/ 14569233 w 14603627"/>
              <a:gd name="connsiteY2" fmla="*/ 9647120 h 9647120"/>
              <a:gd name="connsiteX0" fmla="*/ 5845628 w 14708718"/>
              <a:gd name="connsiteY0" fmla="*/ 120421 h 10659491"/>
              <a:gd name="connsiteX1" fmla="*/ 12677311 w 14708718"/>
              <a:gd name="connsiteY1" fmla="*/ 3255206 h 10659491"/>
              <a:gd name="connsiteX2" fmla="*/ 14569233 w 14708718"/>
              <a:gd name="connsiteY2" fmla="*/ 9647120 h 10659491"/>
              <a:gd name="connsiteX3" fmla="*/ 7032044 w 14708718"/>
              <a:gd name="connsiteY3" fmla="*/ 9647119 h 10659491"/>
              <a:gd name="connsiteX4" fmla="*/ 5845628 w 14708718"/>
              <a:gd name="connsiteY4" fmla="*/ 120421 h 10659491"/>
              <a:gd name="connsiteX0" fmla="*/ 0 w 14708718"/>
              <a:gd name="connsiteY0" fmla="*/ 185735 h 10659491"/>
              <a:gd name="connsiteX1" fmla="*/ 13657025 w 14708718"/>
              <a:gd name="connsiteY1" fmla="*/ 4038977 h 10659491"/>
              <a:gd name="connsiteX2" fmla="*/ 14699861 w 14708718"/>
              <a:gd name="connsiteY2" fmla="*/ 10659491 h 10659491"/>
              <a:gd name="connsiteX0" fmla="*/ 5845628 w 15036432"/>
              <a:gd name="connsiteY0" fmla="*/ 120421 h 10659491"/>
              <a:gd name="connsiteX1" fmla="*/ 12677311 w 15036432"/>
              <a:gd name="connsiteY1" fmla="*/ 3255206 h 10659491"/>
              <a:gd name="connsiteX2" fmla="*/ 14569233 w 15036432"/>
              <a:gd name="connsiteY2" fmla="*/ 9647120 h 10659491"/>
              <a:gd name="connsiteX3" fmla="*/ 7032044 w 15036432"/>
              <a:gd name="connsiteY3" fmla="*/ 9647119 h 10659491"/>
              <a:gd name="connsiteX4" fmla="*/ 5845628 w 15036432"/>
              <a:gd name="connsiteY4" fmla="*/ 120421 h 10659491"/>
              <a:gd name="connsiteX0" fmla="*/ 0 w 15036432"/>
              <a:gd name="connsiteY0" fmla="*/ 185735 h 10659491"/>
              <a:gd name="connsiteX1" fmla="*/ 13657025 w 15036432"/>
              <a:gd name="connsiteY1" fmla="*/ 4038977 h 10659491"/>
              <a:gd name="connsiteX2" fmla="*/ 14699861 w 15036432"/>
              <a:gd name="connsiteY2" fmla="*/ 10659491 h 10659491"/>
              <a:gd name="connsiteX0" fmla="*/ 5845628 w 15342089"/>
              <a:gd name="connsiteY0" fmla="*/ 120421 h 10659491"/>
              <a:gd name="connsiteX1" fmla="*/ 12677311 w 15342089"/>
              <a:gd name="connsiteY1" fmla="*/ 3255206 h 10659491"/>
              <a:gd name="connsiteX2" fmla="*/ 14569233 w 15342089"/>
              <a:gd name="connsiteY2" fmla="*/ 9647120 h 10659491"/>
              <a:gd name="connsiteX3" fmla="*/ 7032044 w 15342089"/>
              <a:gd name="connsiteY3" fmla="*/ 9647119 h 10659491"/>
              <a:gd name="connsiteX4" fmla="*/ 5845628 w 15342089"/>
              <a:gd name="connsiteY4" fmla="*/ 120421 h 10659491"/>
              <a:gd name="connsiteX0" fmla="*/ 0 w 15342089"/>
              <a:gd name="connsiteY0" fmla="*/ 185735 h 10659491"/>
              <a:gd name="connsiteX1" fmla="*/ 14506111 w 15342089"/>
              <a:gd name="connsiteY1" fmla="*/ 4365549 h 10659491"/>
              <a:gd name="connsiteX2" fmla="*/ 14699861 w 15342089"/>
              <a:gd name="connsiteY2" fmla="*/ 10659491 h 10659491"/>
              <a:gd name="connsiteX0" fmla="*/ 5845628 w 15126647"/>
              <a:gd name="connsiteY0" fmla="*/ 120421 h 10724382"/>
              <a:gd name="connsiteX1" fmla="*/ 12677311 w 15126647"/>
              <a:gd name="connsiteY1" fmla="*/ 3255206 h 10724382"/>
              <a:gd name="connsiteX2" fmla="*/ 14569233 w 15126647"/>
              <a:gd name="connsiteY2" fmla="*/ 9647120 h 10724382"/>
              <a:gd name="connsiteX3" fmla="*/ 7032044 w 15126647"/>
              <a:gd name="connsiteY3" fmla="*/ 9647119 h 10724382"/>
              <a:gd name="connsiteX4" fmla="*/ 5845628 w 15126647"/>
              <a:gd name="connsiteY4" fmla="*/ 120421 h 10724382"/>
              <a:gd name="connsiteX0" fmla="*/ 0 w 15126647"/>
              <a:gd name="connsiteY0" fmla="*/ 185735 h 10724382"/>
              <a:gd name="connsiteX1" fmla="*/ 14506111 w 15126647"/>
              <a:gd name="connsiteY1" fmla="*/ 4365549 h 10724382"/>
              <a:gd name="connsiteX2" fmla="*/ 14147785 w 15126647"/>
              <a:gd name="connsiteY2" fmla="*/ 10724382 h 1072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6647" h="10724382" stroke="0" extrusionOk="0">
                <a:moveTo>
                  <a:pt x="5845628" y="120421"/>
                </a:moveTo>
                <a:cubicBezTo>
                  <a:pt x="8391878" y="-399046"/>
                  <a:pt x="10968911" y="783451"/>
                  <a:pt x="12677311" y="3255206"/>
                </a:cubicBezTo>
                <a:cubicBezTo>
                  <a:pt x="13896321" y="5018899"/>
                  <a:pt x="14569233" y="7292353"/>
                  <a:pt x="14569233" y="9647120"/>
                </a:cubicBezTo>
                <a:lnTo>
                  <a:pt x="7032044" y="9647119"/>
                </a:lnTo>
                <a:lnTo>
                  <a:pt x="5845628" y="120421"/>
                </a:lnTo>
                <a:close/>
              </a:path>
              <a:path w="15126647" h="10724382" fill="none">
                <a:moveTo>
                  <a:pt x="0" y="185735"/>
                </a:moveTo>
                <a:cubicBezTo>
                  <a:pt x="2546250" y="-333732"/>
                  <a:pt x="12797711" y="1893794"/>
                  <a:pt x="14506111" y="4365549"/>
                </a:cubicBezTo>
                <a:cubicBezTo>
                  <a:pt x="15725121" y="6129242"/>
                  <a:pt x="14898899" y="9088072"/>
                  <a:pt x="14147785" y="10724382"/>
                </a:cubicBezTo>
              </a:path>
            </a:pathLst>
          </a:custGeom>
          <a:ln w="1047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lumMod val="65000"/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084DC71-2D66-4A1D-BF18-E03FD5E34B8D}"/>
              </a:ext>
            </a:extLst>
          </p:cNvPr>
          <p:cNvSpPr/>
          <p:nvPr/>
        </p:nvSpPr>
        <p:spPr>
          <a:xfrm>
            <a:off x="18010392" y="13029800"/>
            <a:ext cx="1592649" cy="686200"/>
          </a:xfrm>
          <a:prstGeom prst="ellipse">
            <a:avLst/>
          </a:prstGeom>
          <a:gradFill flip="none" rotWithShape="1">
            <a:gsLst>
              <a:gs pos="46000">
                <a:schemeClr val="tx2">
                  <a:alpha val="62000"/>
                </a:schemeClr>
              </a:gs>
              <a:gs pos="0">
                <a:schemeClr val="accent1">
                  <a:alpha val="0"/>
                  <a:lumMod val="5000"/>
                  <a:lumOff val="9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6B62F0-021D-4925-A55A-7CE89620423B}"/>
              </a:ext>
            </a:extLst>
          </p:cNvPr>
          <p:cNvGrpSpPr/>
          <p:nvPr/>
        </p:nvGrpSpPr>
        <p:grpSpPr>
          <a:xfrm>
            <a:off x="15727997" y="2852587"/>
            <a:ext cx="2355569" cy="4145011"/>
            <a:chOff x="17929179" y="8064502"/>
            <a:chExt cx="3135086" cy="5192446"/>
          </a:xfrm>
          <a:scene3d>
            <a:camera prst="perspectiveLeft"/>
            <a:lightRig rig="threePt" dir="t"/>
          </a:scene3d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EC3F0DE-4E47-4D3B-B1FF-F5FABC70417B}"/>
                </a:ext>
              </a:extLst>
            </p:cNvPr>
            <p:cNvGrpSpPr/>
            <p:nvPr/>
          </p:nvGrpSpPr>
          <p:grpSpPr>
            <a:xfrm>
              <a:off x="17929179" y="8064502"/>
              <a:ext cx="3135086" cy="2939143"/>
              <a:chOff x="18614571" y="6106886"/>
              <a:chExt cx="3135086" cy="2939143"/>
            </a:xfrm>
          </p:grpSpPr>
          <p:sp>
            <p:nvSpPr>
              <p:cNvPr id="51" name="Diamond 50">
                <a:extLst>
                  <a:ext uri="{FF2B5EF4-FFF2-40B4-BE49-F238E27FC236}">
                    <a16:creationId xmlns:a16="http://schemas.microsoft.com/office/drawing/2014/main" id="{5294439B-35D3-4680-8DAC-C7E753E24FB1}"/>
                  </a:ext>
                </a:extLst>
              </p:cNvPr>
              <p:cNvSpPr/>
              <p:nvPr/>
            </p:nvSpPr>
            <p:spPr>
              <a:xfrm>
                <a:off x="18614571" y="6106886"/>
                <a:ext cx="3135086" cy="2939143"/>
              </a:xfrm>
              <a:prstGeom prst="diamond">
                <a:avLst/>
              </a:prstGeom>
              <a:solidFill>
                <a:srgbClr val="FFC000"/>
              </a:solidFill>
              <a:ln>
                <a:noFill/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Diamond 51">
                <a:extLst>
                  <a:ext uri="{FF2B5EF4-FFF2-40B4-BE49-F238E27FC236}">
                    <a16:creationId xmlns:a16="http://schemas.microsoft.com/office/drawing/2014/main" id="{146C3753-CC8C-4796-815D-16A6AA819B3C}"/>
                  </a:ext>
                </a:extLst>
              </p:cNvPr>
              <p:cNvSpPr/>
              <p:nvPr/>
            </p:nvSpPr>
            <p:spPr>
              <a:xfrm>
                <a:off x="18892156" y="6321739"/>
                <a:ext cx="2579915" cy="2509435"/>
              </a:xfrm>
              <a:prstGeom prst="diamond">
                <a:avLst/>
              </a:prstGeom>
              <a:solidFill>
                <a:srgbClr val="FFC000"/>
              </a:solidFill>
              <a:ln w="50800">
                <a:solidFill>
                  <a:schemeClr val="tx1"/>
                </a:solidFill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b="1" dirty="0">
                    <a:solidFill>
                      <a:schemeClr val="tx1"/>
                    </a:solidFill>
                  </a:rPr>
                  <a:t>25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11612D-7DE1-4ED1-84C1-CCCE6952E8FC}"/>
                </a:ext>
              </a:extLst>
            </p:cNvPr>
            <p:cNvSpPr/>
            <p:nvPr/>
          </p:nvSpPr>
          <p:spPr>
            <a:xfrm>
              <a:off x="19350146" y="10871164"/>
              <a:ext cx="211890" cy="2385784"/>
            </a:xfrm>
            <a:prstGeom prst="rect">
              <a:avLst/>
            </a:prstGeom>
            <a:gradFill>
              <a:gsLst>
                <a:gs pos="87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  <a:ln>
              <a:noFill/>
            </a:ln>
            <a:sp3d prstMaterial="metal"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1FCF62-A6EC-448E-A3E2-931D4CD3920A}"/>
              </a:ext>
            </a:extLst>
          </p:cNvPr>
          <p:cNvGrpSpPr/>
          <p:nvPr/>
        </p:nvGrpSpPr>
        <p:grpSpPr>
          <a:xfrm>
            <a:off x="18083567" y="5498019"/>
            <a:ext cx="2573536" cy="4287784"/>
            <a:chOff x="17929179" y="8064502"/>
            <a:chExt cx="3135086" cy="5192446"/>
          </a:xfrm>
          <a:scene3d>
            <a:camera prst="perspectiveLeft"/>
            <a:lightRig rig="threePt" dir="t"/>
          </a:scene3d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7EE68D9-1118-4E28-AE2C-E9C72C1BF81E}"/>
                </a:ext>
              </a:extLst>
            </p:cNvPr>
            <p:cNvGrpSpPr/>
            <p:nvPr/>
          </p:nvGrpSpPr>
          <p:grpSpPr>
            <a:xfrm>
              <a:off x="17929179" y="8064502"/>
              <a:ext cx="3135086" cy="2939143"/>
              <a:chOff x="18614571" y="6106886"/>
              <a:chExt cx="3135086" cy="2939143"/>
            </a:xfrm>
          </p:grpSpPr>
          <p:sp>
            <p:nvSpPr>
              <p:cNvPr id="42" name="Diamond 41">
                <a:extLst>
                  <a:ext uri="{FF2B5EF4-FFF2-40B4-BE49-F238E27FC236}">
                    <a16:creationId xmlns:a16="http://schemas.microsoft.com/office/drawing/2014/main" id="{033B7B55-D4DC-494B-B206-621B8BA11B4E}"/>
                  </a:ext>
                </a:extLst>
              </p:cNvPr>
              <p:cNvSpPr/>
              <p:nvPr/>
            </p:nvSpPr>
            <p:spPr>
              <a:xfrm>
                <a:off x="18614571" y="6106886"/>
                <a:ext cx="3135086" cy="2939143"/>
              </a:xfrm>
              <a:prstGeom prst="diamond">
                <a:avLst/>
              </a:prstGeom>
              <a:solidFill>
                <a:srgbClr val="FFC000"/>
              </a:solidFill>
              <a:ln>
                <a:noFill/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42">
                <a:extLst>
                  <a:ext uri="{FF2B5EF4-FFF2-40B4-BE49-F238E27FC236}">
                    <a16:creationId xmlns:a16="http://schemas.microsoft.com/office/drawing/2014/main" id="{50B3EEBC-F4AE-4BFF-A930-6263CD3A0FFD}"/>
                  </a:ext>
                </a:extLst>
              </p:cNvPr>
              <p:cNvSpPr/>
              <p:nvPr/>
            </p:nvSpPr>
            <p:spPr>
              <a:xfrm>
                <a:off x="18892156" y="6321739"/>
                <a:ext cx="2579915" cy="2509435"/>
              </a:xfrm>
              <a:prstGeom prst="diamond">
                <a:avLst/>
              </a:prstGeom>
              <a:solidFill>
                <a:srgbClr val="FFC000"/>
              </a:solidFill>
              <a:ln w="50800">
                <a:solidFill>
                  <a:schemeClr val="tx1"/>
                </a:solidFill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dirty="0">
                    <a:solidFill>
                      <a:schemeClr val="tx1"/>
                    </a:solidFill>
                  </a:rPr>
                  <a:t>10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D166704-8316-40C9-9852-F743C228A9C2}"/>
                </a:ext>
              </a:extLst>
            </p:cNvPr>
            <p:cNvSpPr/>
            <p:nvPr/>
          </p:nvSpPr>
          <p:spPr>
            <a:xfrm>
              <a:off x="19350146" y="10871164"/>
              <a:ext cx="211890" cy="2385784"/>
            </a:xfrm>
            <a:prstGeom prst="rect">
              <a:avLst/>
            </a:prstGeom>
            <a:gradFill>
              <a:gsLst>
                <a:gs pos="87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  <a:ln>
              <a:noFill/>
            </a:ln>
            <a:sp3d prstMaterial="metal"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08C403-023D-413A-916F-EDA714BBE6F0}"/>
              </a:ext>
            </a:extLst>
          </p:cNvPr>
          <p:cNvGrpSpPr/>
          <p:nvPr/>
        </p:nvGrpSpPr>
        <p:grpSpPr>
          <a:xfrm>
            <a:off x="13038646" y="2305711"/>
            <a:ext cx="1934411" cy="3485489"/>
            <a:chOff x="17929179" y="8064502"/>
            <a:chExt cx="3135086" cy="5192446"/>
          </a:xfrm>
          <a:scene3d>
            <a:camera prst="perspectiveLeft"/>
            <a:lightRig rig="threePt" dir="t"/>
          </a:scene3d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4359EE8-971E-4733-9303-E3993319C5A1}"/>
                </a:ext>
              </a:extLst>
            </p:cNvPr>
            <p:cNvGrpSpPr/>
            <p:nvPr/>
          </p:nvGrpSpPr>
          <p:grpSpPr>
            <a:xfrm>
              <a:off x="17929179" y="8064502"/>
              <a:ext cx="3135086" cy="2939143"/>
              <a:chOff x="18614571" y="6106886"/>
              <a:chExt cx="3135086" cy="2939143"/>
            </a:xfrm>
          </p:grpSpPr>
          <p:sp>
            <p:nvSpPr>
              <p:cNvPr id="56" name="Diamond 55">
                <a:extLst>
                  <a:ext uri="{FF2B5EF4-FFF2-40B4-BE49-F238E27FC236}">
                    <a16:creationId xmlns:a16="http://schemas.microsoft.com/office/drawing/2014/main" id="{1D6616FA-73F0-4081-BEB7-6DA5AD821746}"/>
                  </a:ext>
                </a:extLst>
              </p:cNvPr>
              <p:cNvSpPr/>
              <p:nvPr/>
            </p:nvSpPr>
            <p:spPr>
              <a:xfrm>
                <a:off x="18614571" y="6106886"/>
                <a:ext cx="3135086" cy="2939143"/>
              </a:xfrm>
              <a:prstGeom prst="diamond">
                <a:avLst/>
              </a:prstGeom>
              <a:solidFill>
                <a:srgbClr val="FFC000"/>
              </a:solidFill>
              <a:ln>
                <a:noFill/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Diamond 56">
                <a:extLst>
                  <a:ext uri="{FF2B5EF4-FFF2-40B4-BE49-F238E27FC236}">
                    <a16:creationId xmlns:a16="http://schemas.microsoft.com/office/drawing/2014/main" id="{6A694C6C-82C8-4456-B876-5B99078C8FC6}"/>
                  </a:ext>
                </a:extLst>
              </p:cNvPr>
              <p:cNvSpPr/>
              <p:nvPr/>
            </p:nvSpPr>
            <p:spPr>
              <a:xfrm>
                <a:off x="18892156" y="6321739"/>
                <a:ext cx="2579915" cy="2509435"/>
              </a:xfrm>
              <a:prstGeom prst="diamond">
                <a:avLst/>
              </a:prstGeom>
              <a:solidFill>
                <a:srgbClr val="FFC000"/>
              </a:solidFill>
              <a:ln w="50800">
                <a:solidFill>
                  <a:schemeClr val="tx1"/>
                </a:solidFill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>
                    <a:solidFill>
                      <a:schemeClr val="tx1"/>
                    </a:solidFill>
                  </a:rPr>
                  <a:t>12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04878DE-B43D-4AA7-A826-61C69BAA72A7}"/>
                </a:ext>
              </a:extLst>
            </p:cNvPr>
            <p:cNvSpPr/>
            <p:nvPr/>
          </p:nvSpPr>
          <p:spPr>
            <a:xfrm>
              <a:off x="19350146" y="10871164"/>
              <a:ext cx="211890" cy="2385784"/>
            </a:xfrm>
            <a:prstGeom prst="rect">
              <a:avLst/>
            </a:prstGeom>
            <a:gradFill>
              <a:gsLst>
                <a:gs pos="87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  <a:ln>
              <a:noFill/>
            </a:ln>
            <a:sp3d prstMaterial="metal"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7799A73-9C31-4F5B-990E-4F987A01156B}"/>
              </a:ext>
            </a:extLst>
          </p:cNvPr>
          <p:cNvGrpSpPr/>
          <p:nvPr/>
        </p:nvGrpSpPr>
        <p:grpSpPr>
          <a:xfrm>
            <a:off x="8552050" y="1566547"/>
            <a:ext cx="1855300" cy="2739211"/>
            <a:chOff x="17929179" y="8064502"/>
            <a:chExt cx="3135086" cy="5192446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Left"/>
            <a:lightRig rig="threePt" dir="t"/>
          </a:scene3d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6AFA37A-C4E9-4601-8F3C-263DD140FAF1}"/>
                </a:ext>
              </a:extLst>
            </p:cNvPr>
            <p:cNvGrpSpPr/>
            <p:nvPr/>
          </p:nvGrpSpPr>
          <p:grpSpPr>
            <a:xfrm>
              <a:off x="17929179" y="8064502"/>
              <a:ext cx="3135086" cy="2939143"/>
              <a:chOff x="18614571" y="6106886"/>
              <a:chExt cx="3135086" cy="2939143"/>
            </a:xfrm>
          </p:grpSpPr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7211187B-85F0-4012-9612-4653F4D84240}"/>
                  </a:ext>
                </a:extLst>
              </p:cNvPr>
              <p:cNvSpPr/>
              <p:nvPr/>
            </p:nvSpPr>
            <p:spPr>
              <a:xfrm>
                <a:off x="18614571" y="6106886"/>
                <a:ext cx="3135086" cy="2939143"/>
              </a:xfrm>
              <a:prstGeom prst="diamond">
                <a:avLst/>
              </a:prstGeom>
              <a:solidFill>
                <a:srgbClr val="FFC000"/>
              </a:solidFill>
              <a:ln>
                <a:noFill/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Diamond 61">
                <a:extLst>
                  <a:ext uri="{FF2B5EF4-FFF2-40B4-BE49-F238E27FC236}">
                    <a16:creationId xmlns:a16="http://schemas.microsoft.com/office/drawing/2014/main" id="{41337E4F-0ABE-4A5B-BACF-70B8297F04B5}"/>
                  </a:ext>
                </a:extLst>
              </p:cNvPr>
              <p:cNvSpPr/>
              <p:nvPr/>
            </p:nvSpPr>
            <p:spPr>
              <a:xfrm>
                <a:off x="18892156" y="6321739"/>
                <a:ext cx="2579915" cy="2509435"/>
              </a:xfrm>
              <a:prstGeom prst="diamond">
                <a:avLst/>
              </a:prstGeom>
              <a:solidFill>
                <a:srgbClr val="FFC000"/>
              </a:solidFill>
              <a:ln w="50800">
                <a:solidFill>
                  <a:schemeClr val="tx1"/>
                </a:solidFill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18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1B40B4D-7A48-452B-B9AE-011DFBBF3E15}"/>
                </a:ext>
              </a:extLst>
            </p:cNvPr>
            <p:cNvSpPr/>
            <p:nvPr/>
          </p:nvSpPr>
          <p:spPr>
            <a:xfrm>
              <a:off x="19350146" y="10871164"/>
              <a:ext cx="211890" cy="2385784"/>
            </a:xfrm>
            <a:prstGeom prst="rect">
              <a:avLst/>
            </a:prstGeom>
            <a:gradFill>
              <a:gsLst>
                <a:gs pos="87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  <a:ln>
              <a:noFill/>
            </a:ln>
            <a:sp3d prstMaterial="metal"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9E70F8C-25FD-4B36-8ECE-7126698D57C8}"/>
              </a:ext>
            </a:extLst>
          </p:cNvPr>
          <p:cNvGrpSpPr/>
          <p:nvPr/>
        </p:nvGrpSpPr>
        <p:grpSpPr>
          <a:xfrm>
            <a:off x="17965255" y="8489667"/>
            <a:ext cx="2983692" cy="4721854"/>
            <a:chOff x="17929179" y="8064502"/>
            <a:chExt cx="3135086" cy="5192446"/>
          </a:xfrm>
          <a:scene3d>
            <a:camera prst="perspectiveLeft"/>
            <a:lightRig rig="threePt" dir="t"/>
          </a:scene3d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D9CDB52-2232-470A-B60F-AB0114ED89E3}"/>
                </a:ext>
              </a:extLst>
            </p:cNvPr>
            <p:cNvGrpSpPr/>
            <p:nvPr/>
          </p:nvGrpSpPr>
          <p:grpSpPr>
            <a:xfrm>
              <a:off x="17929179" y="8064502"/>
              <a:ext cx="3135086" cy="2939143"/>
              <a:chOff x="18614571" y="6106886"/>
              <a:chExt cx="3135086" cy="2939143"/>
            </a:xfrm>
          </p:grpSpPr>
          <p:sp>
            <p:nvSpPr>
              <p:cNvPr id="66" name="Diamond 65">
                <a:extLst>
                  <a:ext uri="{FF2B5EF4-FFF2-40B4-BE49-F238E27FC236}">
                    <a16:creationId xmlns:a16="http://schemas.microsoft.com/office/drawing/2014/main" id="{88617978-31B4-4DF8-9B13-EBF57BF496B1}"/>
                  </a:ext>
                </a:extLst>
              </p:cNvPr>
              <p:cNvSpPr/>
              <p:nvPr/>
            </p:nvSpPr>
            <p:spPr>
              <a:xfrm>
                <a:off x="18614571" y="6106886"/>
                <a:ext cx="3135086" cy="2939143"/>
              </a:xfrm>
              <a:prstGeom prst="diamond">
                <a:avLst/>
              </a:prstGeom>
              <a:solidFill>
                <a:srgbClr val="FFC000"/>
              </a:solidFill>
              <a:ln>
                <a:noFill/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Diamond 66">
                <a:extLst>
                  <a:ext uri="{FF2B5EF4-FFF2-40B4-BE49-F238E27FC236}">
                    <a16:creationId xmlns:a16="http://schemas.microsoft.com/office/drawing/2014/main" id="{F3AD57F8-BAB3-4C69-90A4-24D6A48DB9BC}"/>
                  </a:ext>
                </a:extLst>
              </p:cNvPr>
              <p:cNvSpPr/>
              <p:nvPr/>
            </p:nvSpPr>
            <p:spPr>
              <a:xfrm>
                <a:off x="18892156" y="6321739"/>
                <a:ext cx="2579915" cy="2509435"/>
              </a:xfrm>
              <a:prstGeom prst="diamond">
                <a:avLst/>
              </a:prstGeom>
              <a:solidFill>
                <a:srgbClr val="FFC000"/>
              </a:solidFill>
              <a:ln w="50800">
                <a:solidFill>
                  <a:schemeClr val="tx1"/>
                </a:solidFill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b="1" dirty="0">
                    <a:solidFill>
                      <a:schemeClr val="tx1"/>
                    </a:solidFill>
                  </a:rPr>
                  <a:t>15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DE58450-7B93-47B6-BA79-C84925A86181}"/>
                </a:ext>
              </a:extLst>
            </p:cNvPr>
            <p:cNvSpPr/>
            <p:nvPr/>
          </p:nvSpPr>
          <p:spPr>
            <a:xfrm>
              <a:off x="19350146" y="10871164"/>
              <a:ext cx="211890" cy="2385784"/>
            </a:xfrm>
            <a:prstGeom prst="rect">
              <a:avLst/>
            </a:prstGeom>
            <a:gradFill>
              <a:gsLst>
                <a:gs pos="87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  <a:ln>
              <a:noFill/>
            </a:ln>
            <a:sp3d prstMaterial="metal"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1BDC80A6-6C8E-47AF-9C3C-36384E4F94FE}"/>
              </a:ext>
            </a:extLst>
          </p:cNvPr>
          <p:cNvSpPr/>
          <p:nvPr/>
        </p:nvSpPr>
        <p:spPr>
          <a:xfrm>
            <a:off x="20511461" y="9194336"/>
            <a:ext cx="3579668" cy="2246769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/>
              <a:t>Jan-2020</a:t>
            </a:r>
          </a:p>
          <a:p>
            <a:pPr algn="ctr"/>
            <a:r>
              <a:rPr lang="en-US" sz="3200" dirty="0"/>
              <a:t>Research and planning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$150000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F10C8A3-B641-4B0C-BF33-ABD2EE9F6B37}"/>
              </a:ext>
            </a:extLst>
          </p:cNvPr>
          <p:cNvSpPr/>
          <p:nvPr/>
        </p:nvSpPr>
        <p:spPr>
          <a:xfrm>
            <a:off x="20061128" y="4545255"/>
            <a:ext cx="3579668" cy="2985433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/>
              <a:t>Feb-2020</a:t>
            </a:r>
          </a:p>
          <a:p>
            <a:pPr algn="ctr"/>
            <a:r>
              <a:rPr lang="en-US" sz="2800" dirty="0"/>
              <a:t>Wireframin</a:t>
            </a:r>
            <a:r>
              <a:rPr lang="en-US" sz="3200" dirty="0"/>
              <a:t>g and technical feasibility assessment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$100000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E9F9EDD-9EAE-4201-931E-A333F77105B4}"/>
              </a:ext>
            </a:extLst>
          </p:cNvPr>
          <p:cNvSpPr/>
          <p:nvPr/>
        </p:nvSpPr>
        <p:spPr>
          <a:xfrm>
            <a:off x="13461785" y="1370648"/>
            <a:ext cx="3579668" cy="144655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/>
              <a:t>Jul-2020</a:t>
            </a:r>
          </a:p>
          <a:p>
            <a:pPr algn="ctr"/>
            <a:r>
              <a:rPr lang="en-US" sz="2800" dirty="0"/>
              <a:t>Testing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$180000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6B7868-B4BD-4128-BB5A-970B605EBDED}"/>
              </a:ext>
            </a:extLst>
          </p:cNvPr>
          <p:cNvSpPr/>
          <p:nvPr/>
        </p:nvSpPr>
        <p:spPr>
          <a:xfrm>
            <a:off x="9806329" y="173709"/>
            <a:ext cx="3579668" cy="2739211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/>
              <a:t>Aug-2020</a:t>
            </a:r>
          </a:p>
          <a:p>
            <a:pPr algn="ctr"/>
            <a:r>
              <a:rPr lang="en-US" sz="2800" dirty="0"/>
              <a:t>Deployment and improvement through user data analysis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$120000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3A2E8B5-96A4-4628-9956-DAD6382A7EA6}"/>
              </a:ext>
            </a:extLst>
          </p:cNvPr>
          <p:cNvGrpSpPr/>
          <p:nvPr/>
        </p:nvGrpSpPr>
        <p:grpSpPr>
          <a:xfrm>
            <a:off x="6096048" y="1624668"/>
            <a:ext cx="1614155" cy="2372091"/>
            <a:chOff x="17929179" y="8064502"/>
            <a:chExt cx="3135086" cy="5192446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Left"/>
            <a:lightRig rig="threePt" dir="t"/>
          </a:scene3d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F117D0-9F7A-475B-AB6F-763FAEAA2C5A}"/>
                </a:ext>
              </a:extLst>
            </p:cNvPr>
            <p:cNvGrpSpPr/>
            <p:nvPr/>
          </p:nvGrpSpPr>
          <p:grpSpPr>
            <a:xfrm>
              <a:off x="17929179" y="8064502"/>
              <a:ext cx="3135086" cy="2939143"/>
              <a:chOff x="18614571" y="6106886"/>
              <a:chExt cx="3135086" cy="2939143"/>
            </a:xfrm>
          </p:grpSpPr>
          <p:sp>
            <p:nvSpPr>
              <p:cNvPr id="81" name="Diamond 80">
                <a:extLst>
                  <a:ext uri="{FF2B5EF4-FFF2-40B4-BE49-F238E27FC236}">
                    <a16:creationId xmlns:a16="http://schemas.microsoft.com/office/drawing/2014/main" id="{C3FDADE4-5FF6-4DCB-AEC1-A9F142DF9831}"/>
                  </a:ext>
                </a:extLst>
              </p:cNvPr>
              <p:cNvSpPr/>
              <p:nvPr/>
            </p:nvSpPr>
            <p:spPr>
              <a:xfrm>
                <a:off x="18614571" y="6106886"/>
                <a:ext cx="3135086" cy="2939143"/>
              </a:xfrm>
              <a:prstGeom prst="diamond">
                <a:avLst/>
              </a:prstGeom>
              <a:solidFill>
                <a:srgbClr val="FFC000"/>
              </a:solidFill>
              <a:ln>
                <a:noFill/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Diamond 81">
                <a:extLst>
                  <a:ext uri="{FF2B5EF4-FFF2-40B4-BE49-F238E27FC236}">
                    <a16:creationId xmlns:a16="http://schemas.microsoft.com/office/drawing/2014/main" id="{BB77E90B-D423-43D9-9126-58F53206EEF1}"/>
                  </a:ext>
                </a:extLst>
              </p:cNvPr>
              <p:cNvSpPr/>
              <p:nvPr/>
            </p:nvSpPr>
            <p:spPr>
              <a:xfrm>
                <a:off x="18892156" y="6321739"/>
                <a:ext cx="2579915" cy="2509435"/>
              </a:xfrm>
              <a:prstGeom prst="diamond">
                <a:avLst/>
              </a:prstGeom>
              <a:solidFill>
                <a:srgbClr val="FFC000"/>
              </a:solidFill>
              <a:ln w="50800">
                <a:solidFill>
                  <a:schemeClr val="tx1"/>
                </a:solidFill>
              </a:ln>
              <a:sp3d prstMaterial="metal"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20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A42882C-6B98-46C4-AF16-487F87A2D6D7}"/>
                </a:ext>
              </a:extLst>
            </p:cNvPr>
            <p:cNvSpPr/>
            <p:nvPr/>
          </p:nvSpPr>
          <p:spPr>
            <a:xfrm>
              <a:off x="19350146" y="10871164"/>
              <a:ext cx="211890" cy="2385784"/>
            </a:xfrm>
            <a:prstGeom prst="rect">
              <a:avLst/>
            </a:prstGeom>
            <a:gradFill>
              <a:gsLst>
                <a:gs pos="8700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  <a:ln>
              <a:noFill/>
            </a:ln>
            <a:sp3d prstMaterial="metal"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F6AB213-0887-4B0F-B66C-E1C4E5D73D2F}"/>
              </a:ext>
            </a:extLst>
          </p:cNvPr>
          <p:cNvSpPr/>
          <p:nvPr/>
        </p:nvSpPr>
        <p:spPr>
          <a:xfrm>
            <a:off x="3379789" y="1309374"/>
            <a:ext cx="3579668" cy="144655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/>
              <a:t>Sep-2020</a:t>
            </a:r>
          </a:p>
          <a:p>
            <a:pPr algn="ctr"/>
            <a:r>
              <a:rPr lang="en-US" sz="2800" dirty="0"/>
              <a:t>Marketing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$200000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3AF61E8-6DAC-47FF-BC72-58EFAA1A8B6F}"/>
              </a:ext>
            </a:extLst>
          </p:cNvPr>
          <p:cNvSpPr/>
          <p:nvPr/>
        </p:nvSpPr>
        <p:spPr>
          <a:xfrm>
            <a:off x="17062162" y="2519620"/>
            <a:ext cx="3579668" cy="144655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/>
              <a:t>May-2020</a:t>
            </a:r>
          </a:p>
          <a:p>
            <a:pPr algn="ctr"/>
            <a:r>
              <a:rPr lang="en-US" sz="2800" dirty="0"/>
              <a:t>Development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$250000</a:t>
            </a:r>
          </a:p>
        </p:txBody>
      </p:sp>
      <p:sp>
        <p:nvSpPr>
          <p:cNvPr id="85" name="Title 9">
            <a:extLst>
              <a:ext uri="{FF2B5EF4-FFF2-40B4-BE49-F238E27FC236}">
                <a16:creationId xmlns:a16="http://schemas.microsoft.com/office/drawing/2014/main" id="{DE1434E8-3DFC-4237-83C2-0CC24767F48F}"/>
              </a:ext>
            </a:extLst>
          </p:cNvPr>
          <p:cNvSpPr txBox="1">
            <a:spLocks/>
          </p:cNvSpPr>
          <p:nvPr/>
        </p:nvSpPr>
        <p:spPr>
          <a:xfrm>
            <a:off x="1554406" y="9456397"/>
            <a:ext cx="10662983" cy="1054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lang="en-US" sz="44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otal </a:t>
            </a:r>
            <a:r>
              <a:rPr lang="en-US" sz="44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llocated </a:t>
            </a:r>
            <a:r>
              <a:rPr lang="en-US" sz="44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udget : </a:t>
            </a:r>
            <a:r>
              <a:rPr lang="en-US" sz="4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$1,000,000</a:t>
            </a:r>
          </a:p>
        </p:txBody>
      </p:sp>
      <p:sp>
        <p:nvSpPr>
          <p:cNvPr id="87" name="Title 9">
            <a:extLst>
              <a:ext uri="{FF2B5EF4-FFF2-40B4-BE49-F238E27FC236}">
                <a16:creationId xmlns:a16="http://schemas.microsoft.com/office/drawing/2014/main" id="{C0A5E786-8DF2-4EB0-8059-0AA28D25B3FE}"/>
              </a:ext>
            </a:extLst>
          </p:cNvPr>
          <p:cNvSpPr txBox="1">
            <a:spLocks/>
          </p:cNvSpPr>
          <p:nvPr/>
        </p:nvSpPr>
        <p:spPr>
          <a:xfrm>
            <a:off x="1554406" y="5614464"/>
            <a:ext cx="7290399" cy="42115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pPr defTabSz="914400">
              <a:lnSpc>
                <a:spcPct val="100000"/>
              </a:lnSpc>
            </a:pPr>
            <a:r>
              <a:rPr lang="en-US" sz="88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88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udget </a:t>
            </a:r>
            <a:r>
              <a:rPr lang="en-US" sz="88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88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oadmap</a:t>
            </a:r>
          </a:p>
        </p:txBody>
      </p:sp>
    </p:spTree>
    <p:extLst>
      <p:ext uri="{BB962C8B-B14F-4D97-AF65-F5344CB8AC3E}">
        <p14:creationId xmlns:p14="http://schemas.microsoft.com/office/powerpoint/2010/main" val="408896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143E9C91-8798-435B-A441-13DEE9C3C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99" y="1406884"/>
            <a:ext cx="21284644" cy="109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0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080" y="6119447"/>
            <a:ext cx="3568390" cy="3071445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3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080" y="9843515"/>
            <a:ext cx="3568390" cy="3295354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3" t="11618" r="16952" b="9535"/>
          <a:stretch/>
        </p:blipFill>
        <p:spPr>
          <a:xfrm>
            <a:off x="14269454" y="9801194"/>
            <a:ext cx="3568390" cy="3337675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32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134" y="9801194"/>
            <a:ext cx="3568390" cy="3337675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33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82" y="9801194"/>
            <a:ext cx="3568390" cy="3337675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34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080" y="2006680"/>
            <a:ext cx="3568390" cy="3460144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3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454" y="2006679"/>
            <a:ext cx="3568390" cy="3460144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3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134" y="2091853"/>
            <a:ext cx="3568390" cy="3417291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37"/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82" y="2091854"/>
            <a:ext cx="3568390" cy="3417291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29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82" y="6119447"/>
            <a:ext cx="3568390" cy="3071445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Placeholder 22"/>
          <p:cNvPicPr>
            <a:picLocks noGrp="1" noChangeAspect="1"/>
          </p:cNvPicPr>
          <p:nvPr>
            <p:ph type="pic" sz="quarter" idx="38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08" y="9801194"/>
            <a:ext cx="3568390" cy="3337675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39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08" y="2091853"/>
            <a:ext cx="3568390" cy="3417292"/>
          </a:xfr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6530509" y="6615051"/>
            <a:ext cx="11307335" cy="17995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Montserrat" charset="0"/>
                <a:cs typeface="Montserrat" charset="0"/>
              </a:rPr>
              <a:t>Busy young professionals in LA find it difficult to coordinate hangouts and trips with friends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9BF2ED-99C6-493D-A31E-6B26A37E4BEF}"/>
              </a:ext>
            </a:extLst>
          </p:cNvPr>
          <p:cNvSpPr/>
          <p:nvPr/>
        </p:nvSpPr>
        <p:spPr>
          <a:xfrm>
            <a:off x="2743200" y="457200"/>
            <a:ext cx="10852757" cy="1097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67F9C"/>
                </a:solidFill>
              </a:rPr>
              <a:t>C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ustomer </a:t>
            </a:r>
            <a:r>
              <a:rPr lang="en-US" sz="6000" b="1" dirty="0">
                <a:solidFill>
                  <a:srgbClr val="067F9C"/>
                </a:solidFill>
              </a:rPr>
              <a:t>H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ypothesis</a:t>
            </a:r>
            <a:endParaRPr lang="en-US" sz="6000" b="1" spc="300" dirty="0">
              <a:solidFill>
                <a:schemeClr val="tx2">
                  <a:lumMod val="50000"/>
                  <a:lumOff val="50000"/>
                </a:schemeClr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3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79FD6B0-627E-634E-AD65-AC5EF98A1C69}"/>
              </a:ext>
            </a:extLst>
          </p:cNvPr>
          <p:cNvPicPr preferRelativeResize="0">
            <a:picLocks noGrp="1" noChangeAspect="1"/>
          </p:cNvPicPr>
          <p:nvPr>
            <p:ph type="pic" sz="quarter" idx="60"/>
          </p:nvPr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11" y="0"/>
            <a:ext cx="9940409" cy="13716000"/>
          </a:xfrm>
        </p:spPr>
      </p:pic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7863EA0F-0282-4EE9-858E-48EF11B38AF9}"/>
              </a:ext>
            </a:extLst>
          </p:cNvPr>
          <p:cNvSpPr txBox="1">
            <a:spLocks/>
          </p:cNvSpPr>
          <p:nvPr/>
        </p:nvSpPr>
        <p:spPr>
          <a:xfrm>
            <a:off x="12257991" y="9409611"/>
            <a:ext cx="9798784" cy="3620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67F9C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Needs and goals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067F9C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CA83C3B5-7E58-441B-A2C0-0D96FFC68C3B}"/>
              </a:ext>
            </a:extLst>
          </p:cNvPr>
          <p:cNvSpPr txBox="1">
            <a:spLocks/>
          </p:cNvSpPr>
          <p:nvPr/>
        </p:nvSpPr>
        <p:spPr>
          <a:xfrm>
            <a:off x="12257991" y="10356433"/>
            <a:ext cx="10544974" cy="3288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Want an easy and time efficient solution to plan for trips or hangouts with friends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Want a solution that could help them easily match free time with friends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Do not want to miss hangouts or trips with friends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D8167C-AF0B-44A5-8796-7ABB60FF12EA}"/>
              </a:ext>
            </a:extLst>
          </p:cNvPr>
          <p:cNvGrpSpPr/>
          <p:nvPr/>
        </p:nvGrpSpPr>
        <p:grpSpPr>
          <a:xfrm>
            <a:off x="10512225" y="10705853"/>
            <a:ext cx="1210537" cy="1232953"/>
            <a:chOff x="10840326" y="9584443"/>
            <a:chExt cx="1503821" cy="1337276"/>
          </a:xfrm>
          <a:effectLst>
            <a:outerShdw blurRad="762000" dist="38100" dir="5760000" sx="99000" sy="99000" algn="l" rotWithShape="0">
              <a:prstClr val="black">
                <a:alpha val="68000"/>
              </a:prstClr>
            </a:outerShdw>
          </a:effectLst>
        </p:grpSpPr>
        <p:sp>
          <p:nvSpPr>
            <p:cNvPr id="50" name="Freeform 86">
              <a:extLst>
                <a:ext uri="{FF2B5EF4-FFF2-40B4-BE49-F238E27FC236}">
                  <a16:creationId xmlns:a16="http://schemas.microsoft.com/office/drawing/2014/main" id="{78CF82B3-F1AA-4FB7-82CE-62C64862D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0326" y="9584443"/>
              <a:ext cx="1503821" cy="1337276"/>
            </a:xfrm>
            <a:prstGeom prst="ellipse">
              <a:avLst/>
            </a:prstGeom>
            <a:solidFill>
              <a:srgbClr val="067F9C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700" b="1" dirty="0">
                <a:latin typeface="Roboto Bold" charset="0"/>
              </a:endParaRPr>
            </a:p>
          </p:txBody>
        </p:sp>
        <p:pic>
          <p:nvPicPr>
            <p:cNvPr id="46" name="Picture 45" descr="A close up of a logo&#10;&#10;Description automatically generated">
              <a:extLst>
                <a:ext uri="{FF2B5EF4-FFF2-40B4-BE49-F238E27FC236}">
                  <a16:creationId xmlns:a16="http://schemas.microsoft.com/office/drawing/2014/main" id="{01D64973-C13F-48D3-AD47-7D21FC4C3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7464" y="9878924"/>
              <a:ext cx="1107581" cy="748313"/>
            </a:xfrm>
            <a:prstGeom prst="rect">
              <a:avLst/>
            </a:prstGeom>
          </p:spPr>
        </p:pic>
      </p:grp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C75BAFB7-B137-456C-8299-C8A10C2E4681}"/>
              </a:ext>
            </a:extLst>
          </p:cNvPr>
          <p:cNvSpPr txBox="1">
            <a:spLocks/>
          </p:cNvSpPr>
          <p:nvPr/>
        </p:nvSpPr>
        <p:spPr>
          <a:xfrm>
            <a:off x="12318976" y="314544"/>
            <a:ext cx="7047468" cy="295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F6CA3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Description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7F6CA3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F12E6648-E0EA-4879-B6F2-0D78C838799B}"/>
              </a:ext>
            </a:extLst>
          </p:cNvPr>
          <p:cNvSpPr txBox="1">
            <a:spLocks/>
          </p:cNvSpPr>
          <p:nvPr/>
        </p:nvSpPr>
        <p:spPr>
          <a:xfrm>
            <a:off x="12318976" y="1137707"/>
            <a:ext cx="8955924" cy="3065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Men and Women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Aged 25 to 45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Working in full time jobs and busy schedules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Live in Los Angeles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82FA20-B322-467D-B170-40121CE401F6}"/>
              </a:ext>
            </a:extLst>
          </p:cNvPr>
          <p:cNvGrpSpPr/>
          <p:nvPr/>
        </p:nvGrpSpPr>
        <p:grpSpPr>
          <a:xfrm>
            <a:off x="10364958" y="1459681"/>
            <a:ext cx="1459523" cy="1232953"/>
            <a:chOff x="11483687" y="1774176"/>
            <a:chExt cx="1459523" cy="1232953"/>
          </a:xfrm>
          <a:effectLst>
            <a:outerShdw blurRad="762000" dist="38100" dir="5760000" sx="99000" sy="99000" algn="l" rotWithShape="0">
              <a:prstClr val="black">
                <a:alpha val="68000"/>
              </a:prstClr>
            </a:outerShdw>
          </a:effectLst>
        </p:grpSpPr>
        <p:sp>
          <p:nvSpPr>
            <p:cNvPr id="49" name="Freeform 94">
              <a:extLst>
                <a:ext uri="{FF2B5EF4-FFF2-40B4-BE49-F238E27FC236}">
                  <a16:creationId xmlns:a16="http://schemas.microsoft.com/office/drawing/2014/main" id="{442CBB7C-40DB-4F8C-AFDC-4F5493C26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3687" y="1774176"/>
              <a:ext cx="1459523" cy="1232953"/>
            </a:xfrm>
            <a:prstGeom prst="ellipse">
              <a:avLst/>
            </a:prstGeom>
            <a:solidFill>
              <a:srgbClr val="7F6CA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9900" b="1" dirty="0">
                <a:latin typeface="Roboto Bold" charset="0"/>
              </a:endParaRPr>
            </a:p>
          </p:txBody>
        </p:sp>
        <p:pic>
          <p:nvPicPr>
            <p:cNvPr id="47" name="Picture 46" descr="A close up of a logo&#10;&#10;Description automatically generated">
              <a:extLst>
                <a:ext uri="{FF2B5EF4-FFF2-40B4-BE49-F238E27FC236}">
                  <a16:creationId xmlns:a16="http://schemas.microsoft.com/office/drawing/2014/main" id="{88037935-25CC-4753-B2C8-193117616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38733" y="2073085"/>
              <a:ext cx="749430" cy="587541"/>
            </a:xfrm>
            <a:prstGeom prst="rect">
              <a:avLst/>
            </a:prstGeom>
          </p:spPr>
        </p:pic>
      </p:grp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CEB40126-988A-4199-8ADB-75F060EA035E}"/>
              </a:ext>
            </a:extLst>
          </p:cNvPr>
          <p:cNvSpPr txBox="1">
            <a:spLocks/>
          </p:cNvSpPr>
          <p:nvPr/>
        </p:nvSpPr>
        <p:spPr>
          <a:xfrm>
            <a:off x="12350805" y="4303034"/>
            <a:ext cx="8631965" cy="3620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EADB8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Behaviors</a:t>
            </a:r>
          </a:p>
        </p:txBody>
      </p:sp>
      <p:sp>
        <p:nvSpPr>
          <p:cNvPr id="43" name="Text Placeholder 41">
            <a:extLst>
              <a:ext uri="{FF2B5EF4-FFF2-40B4-BE49-F238E27FC236}">
                <a16:creationId xmlns:a16="http://schemas.microsoft.com/office/drawing/2014/main" id="{7A4AB1CB-770E-479C-B8B0-CB71D36DE005}"/>
              </a:ext>
            </a:extLst>
          </p:cNvPr>
          <p:cNvSpPr txBox="1">
            <a:spLocks/>
          </p:cNvSpPr>
          <p:nvPr/>
        </p:nvSpPr>
        <p:spPr>
          <a:xfrm>
            <a:off x="12350806" y="5068822"/>
            <a:ext cx="10872533" cy="3831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Busy most of the week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Got at least 5 hours of free time for friends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Enjoy spending time with friends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Spend more than an hour planning for hangouts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Miss </a:t>
            </a:r>
            <a:r>
              <a:rPr lang="en-US" sz="32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entury Gothic"/>
              </a:rPr>
              <a:t>hangouts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due to conflicting schedules or sometimes due to forgetting about them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DFC4EA-6809-45AA-A162-E235CB0ED02D}"/>
              </a:ext>
            </a:extLst>
          </p:cNvPr>
          <p:cNvGrpSpPr/>
          <p:nvPr/>
        </p:nvGrpSpPr>
        <p:grpSpPr>
          <a:xfrm>
            <a:off x="10384085" y="6082767"/>
            <a:ext cx="1440396" cy="1232953"/>
            <a:chOff x="14982385" y="4092930"/>
            <a:chExt cx="1946725" cy="1835370"/>
          </a:xfrm>
          <a:effectLst>
            <a:outerShdw blurRad="762000" dist="38100" dir="5760000" sx="99000" sy="99000" algn="l" rotWithShape="0">
              <a:prstClr val="black">
                <a:alpha val="68000"/>
              </a:prstClr>
            </a:outerShdw>
          </a:effectLst>
        </p:grpSpPr>
        <p:sp>
          <p:nvSpPr>
            <p:cNvPr id="51" name="Freeform 102">
              <a:extLst>
                <a:ext uri="{FF2B5EF4-FFF2-40B4-BE49-F238E27FC236}">
                  <a16:creationId xmlns:a16="http://schemas.microsoft.com/office/drawing/2014/main" id="{976A4903-6429-4DB6-AA4F-FB4DA4D77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2385" y="4092930"/>
              <a:ext cx="1946725" cy="1835370"/>
            </a:xfrm>
            <a:prstGeom prst="ellipse">
              <a:avLst/>
            </a:prstGeom>
            <a:solidFill>
              <a:srgbClr val="FEADB8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9900" b="1" dirty="0">
                <a:latin typeface="Roboto Bold" charset="0"/>
              </a:endParaRPr>
            </a:p>
          </p:txBody>
        </p:sp>
        <p:pic>
          <p:nvPicPr>
            <p:cNvPr id="48" name="Picture 47" descr="A close up of a logo&#10;&#10;Description automatically generated">
              <a:extLst>
                <a:ext uri="{FF2B5EF4-FFF2-40B4-BE49-F238E27FC236}">
                  <a16:creationId xmlns:a16="http://schemas.microsoft.com/office/drawing/2014/main" id="{50927934-1D9F-46C2-9C23-4DFC1D7F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79331" y="4181673"/>
              <a:ext cx="1393462" cy="1657884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1513BD6-4537-498A-AC51-924B9D62193F}"/>
              </a:ext>
            </a:extLst>
          </p:cNvPr>
          <p:cNvSpPr/>
          <p:nvPr/>
        </p:nvSpPr>
        <p:spPr>
          <a:xfrm>
            <a:off x="1382523" y="610450"/>
            <a:ext cx="5909231" cy="3139321"/>
          </a:xfrm>
          <a:custGeom>
            <a:avLst/>
            <a:gdLst>
              <a:gd name="connsiteX0" fmla="*/ 0 w 5768555"/>
              <a:gd name="connsiteY0" fmla="*/ 0 h 2862322"/>
              <a:gd name="connsiteX1" fmla="*/ 5768555 w 5768555"/>
              <a:gd name="connsiteY1" fmla="*/ 0 h 2862322"/>
              <a:gd name="connsiteX2" fmla="*/ 5768555 w 5768555"/>
              <a:gd name="connsiteY2" fmla="*/ 2862322 h 2862322"/>
              <a:gd name="connsiteX3" fmla="*/ 0 w 5768555"/>
              <a:gd name="connsiteY3" fmla="*/ 2862322 h 2862322"/>
              <a:gd name="connsiteX4" fmla="*/ 0 w 5768555"/>
              <a:gd name="connsiteY4" fmla="*/ 0 h 2862322"/>
              <a:gd name="connsiteX0" fmla="*/ 0 w 5768555"/>
              <a:gd name="connsiteY0" fmla="*/ 0 h 2862322"/>
              <a:gd name="connsiteX1" fmla="*/ 4056986 w 5768555"/>
              <a:gd name="connsiteY1" fmla="*/ 93785 h 2862322"/>
              <a:gd name="connsiteX2" fmla="*/ 5768555 w 5768555"/>
              <a:gd name="connsiteY2" fmla="*/ 2862322 h 2862322"/>
              <a:gd name="connsiteX3" fmla="*/ 0 w 5768555"/>
              <a:gd name="connsiteY3" fmla="*/ 2862322 h 2862322"/>
              <a:gd name="connsiteX4" fmla="*/ 0 w 5768555"/>
              <a:gd name="connsiteY4" fmla="*/ 0 h 2862322"/>
              <a:gd name="connsiteX0" fmla="*/ 0 w 4854155"/>
              <a:gd name="connsiteY0" fmla="*/ 0 h 2862322"/>
              <a:gd name="connsiteX1" fmla="*/ 4056986 w 4854155"/>
              <a:gd name="connsiteY1" fmla="*/ 93785 h 2862322"/>
              <a:gd name="connsiteX2" fmla="*/ 4854155 w 4854155"/>
              <a:gd name="connsiteY2" fmla="*/ 2674753 h 2862322"/>
              <a:gd name="connsiteX3" fmla="*/ 0 w 4854155"/>
              <a:gd name="connsiteY3" fmla="*/ 2862322 h 2862322"/>
              <a:gd name="connsiteX4" fmla="*/ 0 w 4854155"/>
              <a:gd name="connsiteY4" fmla="*/ 0 h 2862322"/>
              <a:gd name="connsiteX0" fmla="*/ 0 w 4854155"/>
              <a:gd name="connsiteY0" fmla="*/ 0 h 2698199"/>
              <a:gd name="connsiteX1" fmla="*/ 4056986 w 4854155"/>
              <a:gd name="connsiteY1" fmla="*/ 93785 h 2698199"/>
              <a:gd name="connsiteX2" fmla="*/ 4854155 w 4854155"/>
              <a:gd name="connsiteY2" fmla="*/ 2674753 h 2698199"/>
              <a:gd name="connsiteX3" fmla="*/ 773723 w 4854155"/>
              <a:gd name="connsiteY3" fmla="*/ 2698199 h 2698199"/>
              <a:gd name="connsiteX4" fmla="*/ 0 w 4854155"/>
              <a:gd name="connsiteY4" fmla="*/ 0 h 269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4155" h="2698199">
                <a:moveTo>
                  <a:pt x="0" y="0"/>
                </a:moveTo>
                <a:lnTo>
                  <a:pt x="4056986" y="93785"/>
                </a:lnTo>
                <a:lnTo>
                  <a:pt x="4854155" y="2674753"/>
                </a:lnTo>
                <a:lnTo>
                  <a:pt x="773723" y="2698199"/>
                </a:lnTo>
                <a:lnTo>
                  <a:pt x="0" y="0"/>
                </a:lnTo>
                <a:close/>
              </a:path>
            </a:pathLst>
          </a:custGeom>
          <a:solidFill>
            <a:srgbClr val="DE926E">
              <a:alpha val="45000"/>
            </a:srgbClr>
          </a:solidFill>
          <a:effectLst>
            <a:softEdge rad="0"/>
          </a:effectLst>
        </p:spPr>
        <p:txBody>
          <a:bodyPr wrap="square">
            <a:spAutoFit/>
          </a:bodyPr>
          <a:lstStyle/>
          <a:p>
            <a:r>
              <a:rPr lang="en-US" sz="6600" b="1" spc="300" dirty="0">
                <a:solidFill>
                  <a:schemeClr val="bg2"/>
                </a:solidFill>
                <a:latin typeface="Lato Heavy" charset="0"/>
                <a:ea typeface="Lato Heavy" charset="0"/>
                <a:cs typeface="Lato Heavy" charset="0"/>
              </a:rPr>
              <a:t>Validated </a:t>
            </a:r>
          </a:p>
          <a:p>
            <a:r>
              <a:rPr lang="en-US" sz="6600" b="1" spc="300" dirty="0">
                <a:solidFill>
                  <a:schemeClr val="bg2"/>
                </a:solidFill>
                <a:latin typeface="Lato Heavy" charset="0"/>
                <a:ea typeface="Lato Heavy" charset="0"/>
                <a:cs typeface="Lato Heavy" charset="0"/>
              </a:rPr>
              <a:t>  Customer </a:t>
            </a:r>
          </a:p>
          <a:p>
            <a:r>
              <a:rPr lang="en-US" sz="6600" b="1" spc="300" dirty="0">
                <a:solidFill>
                  <a:schemeClr val="bg2"/>
                </a:solidFill>
                <a:latin typeface="Lato Heavy" charset="0"/>
                <a:ea typeface="Lato Heavy" charset="0"/>
                <a:cs typeface="Lato Heavy" charset="0"/>
              </a:rPr>
              <a:t>     Persona</a:t>
            </a:r>
          </a:p>
        </p:txBody>
      </p:sp>
    </p:spTree>
    <p:extLst>
      <p:ext uri="{BB962C8B-B14F-4D97-AF65-F5344CB8AC3E}">
        <p14:creationId xmlns:p14="http://schemas.microsoft.com/office/powerpoint/2010/main" val="158617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5B79DA9-6BE4-8B4B-A560-50511B262452}"/>
              </a:ext>
            </a:extLst>
          </p:cNvPr>
          <p:cNvSpPr>
            <a:spLocks/>
          </p:cNvSpPr>
          <p:nvPr/>
        </p:nvSpPr>
        <p:spPr bwMode="auto">
          <a:xfrm>
            <a:off x="2743200" y="457200"/>
            <a:ext cx="11336437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6000" b="1" dirty="0">
                <a:solidFill>
                  <a:srgbClr val="067F9C"/>
                </a:solidFill>
              </a:rPr>
              <a:t>F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indings: </a:t>
            </a:r>
            <a:r>
              <a:rPr lang="en-US" sz="6000" b="1" dirty="0">
                <a:solidFill>
                  <a:srgbClr val="067F9C"/>
                </a:solidFill>
              </a:rPr>
              <a:t>H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ypothesis </a:t>
            </a:r>
            <a:r>
              <a:rPr lang="en-US" sz="6000" b="1" dirty="0">
                <a:solidFill>
                  <a:srgbClr val="067F9C"/>
                </a:solidFill>
              </a:rPr>
              <a:t>V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alidated</a:t>
            </a:r>
            <a:endParaRPr lang="en-US" sz="6000" b="1" dirty="0">
              <a:solidFill>
                <a:schemeClr val="tx2">
                  <a:lumMod val="50000"/>
                  <a:lumOff val="50000"/>
                </a:schemeClr>
              </a:solidFill>
              <a:sym typeface="Bebas Neue" charset="0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AA46A1AC-B03A-46E2-93C7-E075A840B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028030"/>
              </p:ext>
            </p:extLst>
          </p:nvPr>
        </p:nvGraphicFramePr>
        <p:xfrm>
          <a:off x="2016986" y="2497064"/>
          <a:ext cx="8181818" cy="6831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6" name="Rectangle 105">
            <a:extLst>
              <a:ext uri="{FF2B5EF4-FFF2-40B4-BE49-F238E27FC236}">
                <a16:creationId xmlns:a16="http://schemas.microsoft.com/office/drawing/2014/main" id="{C276DE55-19AB-4A41-AA4C-56EEE8630B88}"/>
              </a:ext>
            </a:extLst>
          </p:cNvPr>
          <p:cNvSpPr/>
          <p:nvPr/>
        </p:nvSpPr>
        <p:spPr>
          <a:xfrm>
            <a:off x="12776243" y="2692367"/>
            <a:ext cx="98826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mentioned that they spend more than 90mins on an average to make plans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F0DD7E1-2148-4B1E-9608-83B746DA6063}"/>
              </a:ext>
            </a:extLst>
          </p:cNvPr>
          <p:cNvGrpSpPr/>
          <p:nvPr/>
        </p:nvGrpSpPr>
        <p:grpSpPr>
          <a:xfrm>
            <a:off x="10742371" y="2461933"/>
            <a:ext cx="1725951" cy="1748670"/>
            <a:chOff x="2546774" y="4642608"/>
            <a:chExt cx="1731558" cy="1765346"/>
          </a:xfrm>
        </p:grpSpPr>
        <p:sp>
          <p:nvSpPr>
            <p:cNvPr id="108" name="Shape 493">
              <a:extLst>
                <a:ext uri="{FF2B5EF4-FFF2-40B4-BE49-F238E27FC236}">
                  <a16:creationId xmlns:a16="http://schemas.microsoft.com/office/drawing/2014/main" id="{F9ACFA84-AF6F-4251-88D6-A2DAA5D94E31}"/>
                </a:ext>
              </a:extLst>
            </p:cNvPr>
            <p:cNvSpPr/>
            <p:nvPr/>
          </p:nvSpPr>
          <p:spPr>
            <a:xfrm>
              <a:off x="2546774" y="4642608"/>
              <a:ext cx="1731558" cy="1765346"/>
            </a:xfrm>
            <a:prstGeom prst="ellipse">
              <a:avLst/>
            </a:prstGeom>
            <a:noFill/>
            <a:ln w="14922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389" tIns="45682" rIns="91389" bIns="45682" anchor="ctr" anchorCtr="0">
              <a:noAutofit/>
            </a:bodyPr>
            <a:lstStyle/>
            <a:p>
              <a:pPr algn="ctr"/>
              <a:endParaRPr sz="1000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109" name="Shape 515">
              <a:extLst>
                <a:ext uri="{FF2B5EF4-FFF2-40B4-BE49-F238E27FC236}">
                  <a16:creationId xmlns:a16="http://schemas.microsoft.com/office/drawing/2014/main" id="{59947F92-D311-46DD-AF7B-4E42A35A63EC}"/>
                </a:ext>
              </a:extLst>
            </p:cNvPr>
            <p:cNvSpPr/>
            <p:nvPr/>
          </p:nvSpPr>
          <p:spPr>
            <a:xfrm>
              <a:off x="2546774" y="4642608"/>
              <a:ext cx="1731558" cy="1761590"/>
            </a:xfrm>
            <a:prstGeom prst="arc">
              <a:avLst>
                <a:gd name="adj1" fmla="val 16258165"/>
                <a:gd name="adj2" fmla="val 7975666"/>
              </a:avLst>
            </a:prstGeom>
            <a:noFill/>
            <a:ln w="1206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389" tIns="45682" rIns="91389" bIns="45682" anchor="ctr" anchorCtr="0">
              <a:noAutofit/>
            </a:bodyPr>
            <a:lstStyle/>
            <a:p>
              <a:pPr algn="ctr"/>
              <a:endParaRPr sz="10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05B33AA-B1CD-4B15-899B-86B7B65122AF}"/>
                </a:ext>
              </a:extLst>
            </p:cNvPr>
            <p:cNvSpPr txBox="1"/>
            <p:nvPr/>
          </p:nvSpPr>
          <p:spPr>
            <a:xfrm>
              <a:off x="2742537" y="5235348"/>
              <a:ext cx="1478703" cy="42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70%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68D1968-D8EB-4D5D-8B4B-3AE5CF03558D}"/>
              </a:ext>
            </a:extLst>
          </p:cNvPr>
          <p:cNvGrpSpPr/>
          <p:nvPr/>
        </p:nvGrpSpPr>
        <p:grpSpPr>
          <a:xfrm>
            <a:off x="10742371" y="4779560"/>
            <a:ext cx="12250862" cy="1938992"/>
            <a:chOff x="2582530" y="6858781"/>
            <a:chExt cx="13253900" cy="207909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29E40E2-1232-4110-9506-20EACA1FFD87}"/>
                </a:ext>
              </a:extLst>
            </p:cNvPr>
            <p:cNvGrpSpPr/>
            <p:nvPr/>
          </p:nvGrpSpPr>
          <p:grpSpPr>
            <a:xfrm>
              <a:off x="2582530" y="7081036"/>
              <a:ext cx="1685687" cy="1761591"/>
              <a:chOff x="2546497" y="8917473"/>
              <a:chExt cx="2099777" cy="2923188"/>
            </a:xfrm>
          </p:grpSpPr>
          <p:sp>
            <p:nvSpPr>
              <p:cNvPr id="114" name="Shape 493">
                <a:extLst>
                  <a:ext uri="{FF2B5EF4-FFF2-40B4-BE49-F238E27FC236}">
                    <a16:creationId xmlns:a16="http://schemas.microsoft.com/office/drawing/2014/main" id="{76EBACBC-4EDE-4C16-B1A7-15AD27AFF261}"/>
                  </a:ext>
                </a:extLst>
              </p:cNvPr>
              <p:cNvSpPr/>
              <p:nvPr/>
            </p:nvSpPr>
            <p:spPr>
              <a:xfrm>
                <a:off x="2546497" y="8917473"/>
                <a:ext cx="2099777" cy="2923188"/>
              </a:xfrm>
              <a:prstGeom prst="ellipse">
                <a:avLst/>
              </a:prstGeom>
              <a:solidFill>
                <a:schemeClr val="accent1"/>
              </a:solidFill>
              <a:ln w="3175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1000" b="1" dirty="0">
                  <a:solidFill>
                    <a:schemeClr val="l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E8118DBD-28FB-4D48-B01B-3BDFDAEF5BBD}"/>
                  </a:ext>
                </a:extLst>
              </p:cNvPr>
              <p:cNvGrpSpPr/>
              <p:nvPr/>
            </p:nvGrpSpPr>
            <p:grpSpPr>
              <a:xfrm>
                <a:off x="2546497" y="8917473"/>
                <a:ext cx="2082327" cy="2898686"/>
                <a:chOff x="2546497" y="8917473"/>
                <a:chExt cx="2923591" cy="2923188"/>
              </a:xfrm>
            </p:grpSpPr>
            <p:sp>
              <p:nvSpPr>
                <p:cNvPr id="116" name="Shape 515">
                  <a:extLst>
                    <a:ext uri="{FF2B5EF4-FFF2-40B4-BE49-F238E27FC236}">
                      <a16:creationId xmlns:a16="http://schemas.microsoft.com/office/drawing/2014/main" id="{ABD1040D-E4E8-4FFC-BF0C-D574850730BE}"/>
                    </a:ext>
                  </a:extLst>
                </p:cNvPr>
                <p:cNvSpPr/>
                <p:nvPr/>
              </p:nvSpPr>
              <p:spPr>
                <a:xfrm>
                  <a:off x="2546497" y="8917473"/>
                  <a:ext cx="2923189" cy="2923188"/>
                </a:xfrm>
                <a:prstGeom prst="arc">
                  <a:avLst>
                    <a:gd name="adj1" fmla="val 16155834"/>
                    <a:gd name="adj2" fmla="val 8439161"/>
                  </a:avLst>
                </a:prstGeom>
                <a:noFill/>
                <a:ln w="317500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389" tIns="45682" rIns="91389" bIns="45682" anchor="ctr" anchorCtr="0">
                  <a:noAutofit/>
                </a:bodyPr>
                <a:lstStyle/>
                <a:p>
                  <a:pPr algn="ctr"/>
                  <a:endParaRPr sz="1000" b="1" dirty="0">
                    <a:solidFill>
                      <a:schemeClr val="dk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endParaRPr>
                </a:p>
              </p:txBody>
            </p:sp>
            <p:sp>
              <p:nvSpPr>
                <p:cNvPr id="117" name="Shape 978">
                  <a:extLst>
                    <a:ext uri="{FF2B5EF4-FFF2-40B4-BE49-F238E27FC236}">
                      <a16:creationId xmlns:a16="http://schemas.microsoft.com/office/drawing/2014/main" id="{962603BC-F018-44E9-BAA1-C07295E02B3D}"/>
                    </a:ext>
                  </a:extLst>
                </p:cNvPr>
                <p:cNvSpPr/>
                <p:nvPr/>
              </p:nvSpPr>
              <p:spPr>
                <a:xfrm>
                  <a:off x="2571398" y="8935902"/>
                  <a:ext cx="2898690" cy="289868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lIns="91389" tIns="45682" rIns="91389" bIns="45682" anchor="ctr" anchorCtr="0">
                  <a:noAutofit/>
                </a:bodyPr>
                <a:lstStyle/>
                <a:p>
                  <a:pPr algn="ctr"/>
                  <a:endParaRPr sz="2000" b="1" dirty="0">
                    <a:solidFill>
                      <a:schemeClr val="l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7FDCC8C-68F6-415D-A449-B39148E9C213}"/>
                    </a:ext>
                  </a:extLst>
                </p:cNvPr>
                <p:cNvSpPr txBox="1"/>
                <p:nvPr/>
              </p:nvSpPr>
              <p:spPr>
                <a:xfrm>
                  <a:off x="2759928" y="9796571"/>
                  <a:ext cx="249632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b="1" dirty="0">
                      <a:solidFill>
                        <a:schemeClr val="tx2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70%</a:t>
                  </a:r>
                </a:p>
              </p:txBody>
            </p: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28A3DEA-69C4-4034-AEF0-8F2147FF670D}"/>
                </a:ext>
              </a:extLst>
            </p:cNvPr>
            <p:cNvSpPr/>
            <p:nvPr/>
          </p:nvSpPr>
          <p:spPr>
            <a:xfrm>
              <a:off x="4580643" y="6858781"/>
              <a:ext cx="11255787" cy="2079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/>
                <a:t>mentioned reasons such as ‘not able to schedule’ or ‘conflicts’ as their reasons for avoiding trips and hangouts.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0CDC7D-7D97-42D3-AA39-B086D545B229}"/>
              </a:ext>
            </a:extLst>
          </p:cNvPr>
          <p:cNvGrpSpPr/>
          <p:nvPr/>
        </p:nvGrpSpPr>
        <p:grpSpPr>
          <a:xfrm>
            <a:off x="10755532" y="7414982"/>
            <a:ext cx="12809054" cy="1615454"/>
            <a:chOff x="10898287" y="7374719"/>
            <a:chExt cx="12809054" cy="1615454"/>
          </a:xfrm>
        </p:grpSpPr>
        <p:sp>
          <p:nvSpPr>
            <p:cNvPr id="120" name="Shape 493">
              <a:extLst>
                <a:ext uri="{FF2B5EF4-FFF2-40B4-BE49-F238E27FC236}">
                  <a16:creationId xmlns:a16="http://schemas.microsoft.com/office/drawing/2014/main" id="{F834DFCA-DF60-4EEC-9180-6A41E2B35EDE}"/>
                </a:ext>
              </a:extLst>
            </p:cNvPr>
            <p:cNvSpPr/>
            <p:nvPr/>
          </p:nvSpPr>
          <p:spPr>
            <a:xfrm>
              <a:off x="10898287" y="7374719"/>
              <a:ext cx="1558115" cy="1615454"/>
            </a:xfrm>
            <a:prstGeom prst="ellipse">
              <a:avLst/>
            </a:prstGeom>
            <a:noFill/>
            <a:ln w="3175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389" tIns="45682" rIns="91389" bIns="45682" anchor="ctr" anchorCtr="0">
              <a:noAutofit/>
            </a:bodyPr>
            <a:lstStyle/>
            <a:p>
              <a:pPr algn="ctr"/>
              <a:endParaRPr sz="1000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28ABEAD-2AE5-40F8-8B54-934B4ED71537}"/>
                </a:ext>
              </a:extLst>
            </p:cNvPr>
            <p:cNvGrpSpPr/>
            <p:nvPr/>
          </p:nvGrpSpPr>
          <p:grpSpPr>
            <a:xfrm>
              <a:off x="10898288" y="7374719"/>
              <a:ext cx="12809053" cy="1615454"/>
              <a:chOff x="13298925" y="4600575"/>
              <a:chExt cx="24031141" cy="2923188"/>
            </a:xfrm>
          </p:grpSpPr>
          <p:sp>
            <p:nvSpPr>
              <p:cNvPr id="122" name="Shape 515">
                <a:extLst>
                  <a:ext uri="{FF2B5EF4-FFF2-40B4-BE49-F238E27FC236}">
                    <a16:creationId xmlns:a16="http://schemas.microsoft.com/office/drawing/2014/main" id="{5B1F20C2-6E95-464E-BE62-EFD99F8C739C}"/>
                  </a:ext>
                </a:extLst>
              </p:cNvPr>
              <p:cNvSpPr/>
              <p:nvPr/>
            </p:nvSpPr>
            <p:spPr>
              <a:xfrm>
                <a:off x="13298925" y="4600575"/>
                <a:ext cx="2923189" cy="2923188"/>
              </a:xfrm>
              <a:prstGeom prst="arc">
                <a:avLst>
                  <a:gd name="adj1" fmla="val 16258165"/>
                  <a:gd name="adj2" fmla="val 6320632"/>
                </a:avLst>
              </a:prstGeom>
              <a:noFill/>
              <a:ln w="3175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1000" b="1" dirty="0">
                  <a:solidFill>
                    <a:schemeClr val="dk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3F359AE-B14F-4BCA-949B-230BF17E6487}"/>
                  </a:ext>
                </a:extLst>
              </p:cNvPr>
              <p:cNvGrpSpPr/>
              <p:nvPr/>
            </p:nvGrpSpPr>
            <p:grpSpPr>
              <a:xfrm>
                <a:off x="13323825" y="4619004"/>
                <a:ext cx="24006241" cy="2898687"/>
                <a:chOff x="13323825" y="4619004"/>
                <a:chExt cx="24006241" cy="2898687"/>
              </a:xfrm>
            </p:grpSpPr>
            <p:sp>
              <p:nvSpPr>
                <p:cNvPr id="124" name="Shape 978">
                  <a:extLst>
                    <a:ext uri="{FF2B5EF4-FFF2-40B4-BE49-F238E27FC236}">
                      <a16:creationId xmlns:a16="http://schemas.microsoft.com/office/drawing/2014/main" id="{04199B20-9A60-4532-A663-646D670F41FA}"/>
                    </a:ext>
                  </a:extLst>
                </p:cNvPr>
                <p:cNvSpPr/>
                <p:nvPr/>
              </p:nvSpPr>
              <p:spPr>
                <a:xfrm>
                  <a:off x="13323825" y="4619004"/>
                  <a:ext cx="2898691" cy="289868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lIns="91389" tIns="45682" rIns="91389" bIns="45682" anchor="ctr" anchorCtr="0">
                  <a:noAutofit/>
                </a:bodyPr>
                <a:lstStyle/>
                <a:p>
                  <a:pPr algn="ctr"/>
                  <a:endParaRPr sz="2000" b="1" dirty="0">
                    <a:solidFill>
                      <a:schemeClr val="lt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Calibri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7F13219-5BC1-4919-A7F6-CB9160607E00}"/>
                    </a:ext>
                  </a:extLst>
                </p:cNvPr>
                <p:cNvSpPr txBox="1"/>
                <p:nvPr/>
              </p:nvSpPr>
              <p:spPr>
                <a:xfrm>
                  <a:off x="13725788" y="5306045"/>
                  <a:ext cx="2496326" cy="707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b="1" dirty="0">
                      <a:solidFill>
                        <a:schemeClr val="tx2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60%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82B535C4-A6C1-4B79-8C0B-CDDD222CEBEA}"/>
                    </a:ext>
                  </a:extLst>
                </p:cNvPr>
                <p:cNvSpPr/>
                <p:nvPr/>
              </p:nvSpPr>
              <p:spPr>
                <a:xfrm>
                  <a:off x="16889451" y="4667660"/>
                  <a:ext cx="20440615" cy="23947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4000" dirty="0"/>
                    <a:t>mentioned that they missed hangouts more than 5 times over the last year</a:t>
                  </a:r>
                </a:p>
              </p:txBody>
            </p:sp>
          </p:grp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A527E25-4092-4061-A690-170A591ADA74}"/>
              </a:ext>
            </a:extLst>
          </p:cNvPr>
          <p:cNvGrpSpPr/>
          <p:nvPr/>
        </p:nvGrpSpPr>
        <p:grpSpPr>
          <a:xfrm>
            <a:off x="10718738" y="9724316"/>
            <a:ext cx="12683858" cy="1629111"/>
            <a:chOff x="2646612" y="9716826"/>
            <a:chExt cx="13860064" cy="1573343"/>
          </a:xfrm>
        </p:grpSpPr>
        <p:sp>
          <p:nvSpPr>
            <p:cNvPr id="128" name="Shape 493">
              <a:extLst>
                <a:ext uri="{FF2B5EF4-FFF2-40B4-BE49-F238E27FC236}">
                  <a16:creationId xmlns:a16="http://schemas.microsoft.com/office/drawing/2014/main" id="{A4C09708-B024-4BA4-BFCF-6CEDA48896EC}"/>
                </a:ext>
              </a:extLst>
            </p:cNvPr>
            <p:cNvSpPr/>
            <p:nvPr/>
          </p:nvSpPr>
          <p:spPr>
            <a:xfrm>
              <a:off x="2646612" y="9716827"/>
              <a:ext cx="1747721" cy="1573342"/>
            </a:xfrm>
            <a:prstGeom prst="ellipse">
              <a:avLst/>
            </a:prstGeom>
            <a:solidFill>
              <a:schemeClr val="accent1"/>
            </a:solidFill>
            <a:ln w="317500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389" tIns="45682" rIns="91389" bIns="45682" anchor="ctr" anchorCtr="0">
              <a:noAutofit/>
            </a:bodyPr>
            <a:lstStyle/>
            <a:p>
              <a:pPr algn="ctr"/>
              <a:endParaRPr sz="1000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9810B792-C7AE-421B-B524-A487ED963D59}"/>
                </a:ext>
              </a:extLst>
            </p:cNvPr>
            <p:cNvGrpSpPr/>
            <p:nvPr/>
          </p:nvGrpSpPr>
          <p:grpSpPr>
            <a:xfrm>
              <a:off x="2646612" y="9716826"/>
              <a:ext cx="13860064" cy="1573342"/>
              <a:chOff x="13316063" y="8930156"/>
              <a:chExt cx="23181944" cy="2923188"/>
            </a:xfrm>
          </p:grpSpPr>
          <p:sp>
            <p:nvSpPr>
              <p:cNvPr id="130" name="Shape 515">
                <a:extLst>
                  <a:ext uri="{FF2B5EF4-FFF2-40B4-BE49-F238E27FC236}">
                    <a16:creationId xmlns:a16="http://schemas.microsoft.com/office/drawing/2014/main" id="{EA34269E-4DCA-409C-A094-0E413706BE0C}"/>
                  </a:ext>
                </a:extLst>
              </p:cNvPr>
              <p:cNvSpPr/>
              <p:nvPr/>
            </p:nvSpPr>
            <p:spPr>
              <a:xfrm>
                <a:off x="13316063" y="8930156"/>
                <a:ext cx="2923188" cy="2923188"/>
              </a:xfrm>
              <a:prstGeom prst="arc">
                <a:avLst>
                  <a:gd name="adj1" fmla="val 16155834"/>
                  <a:gd name="adj2" fmla="val 10916307"/>
                </a:avLst>
              </a:prstGeom>
              <a:noFill/>
              <a:ln w="3175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1000" b="1" dirty="0">
                  <a:solidFill>
                    <a:schemeClr val="dk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131" name="Shape 978">
                <a:extLst>
                  <a:ext uri="{FF2B5EF4-FFF2-40B4-BE49-F238E27FC236}">
                    <a16:creationId xmlns:a16="http://schemas.microsoft.com/office/drawing/2014/main" id="{DB982C0E-02B8-4D6F-B7DC-D5FAF6E20923}"/>
                  </a:ext>
                </a:extLst>
              </p:cNvPr>
              <p:cNvSpPr/>
              <p:nvPr/>
            </p:nvSpPr>
            <p:spPr>
              <a:xfrm>
                <a:off x="13340963" y="8948584"/>
                <a:ext cx="2898690" cy="28986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91389" tIns="45682" rIns="91389" bIns="45682" anchor="ctr" anchorCtr="0">
                <a:noAutofit/>
              </a:bodyPr>
              <a:lstStyle/>
              <a:p>
                <a:pPr algn="ctr"/>
                <a:endParaRPr sz="2000" b="1" dirty="0">
                  <a:solidFill>
                    <a:schemeClr val="l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E5B5B9C-4391-4D24-AFC5-ACB5A957B707}"/>
                  </a:ext>
                </a:extLst>
              </p:cNvPr>
              <p:cNvSpPr txBox="1"/>
              <p:nvPr/>
            </p:nvSpPr>
            <p:spPr>
              <a:xfrm>
                <a:off x="13767828" y="9701866"/>
                <a:ext cx="24963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80%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0770FB4A-62E3-439B-AD56-6630830C66B8}"/>
                  </a:ext>
                </a:extLst>
              </p:cNvPr>
              <p:cNvSpPr/>
              <p:nvPr/>
            </p:nvSpPr>
            <p:spPr>
              <a:xfrm>
                <a:off x="16810897" y="9055938"/>
                <a:ext cx="19687110" cy="2374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interested in an app that could help with scheduling hangouts and trips</a:t>
                </a: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2E94CB3-F093-4C37-B4AA-A21063285235}"/>
              </a:ext>
            </a:extLst>
          </p:cNvPr>
          <p:cNvSpPr/>
          <p:nvPr/>
        </p:nvSpPr>
        <p:spPr>
          <a:xfrm>
            <a:off x="2016985" y="9355067"/>
            <a:ext cx="81818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Results of 6 Men and 4 Women aged between 25-45,  working full-time in LA.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B2D72-E3AC-4190-BDC1-234267293848}"/>
              </a:ext>
            </a:extLst>
          </p:cNvPr>
          <p:cNvSpPr/>
          <p:nvPr/>
        </p:nvSpPr>
        <p:spPr>
          <a:xfrm>
            <a:off x="1453662" y="12007867"/>
            <a:ext cx="222415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2 women mentioned phone calls and group chats to be easier options to be able to discuss things in detail. Most were interested in free and easy-to-use options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CD1751-B7EC-49C8-A1DD-4AD1E353C39E}"/>
              </a:ext>
            </a:extLst>
          </p:cNvPr>
          <p:cNvGrpSpPr/>
          <p:nvPr/>
        </p:nvGrpSpPr>
        <p:grpSpPr>
          <a:xfrm>
            <a:off x="14288199" y="401634"/>
            <a:ext cx="1207003" cy="1307880"/>
            <a:chOff x="17567134" y="462351"/>
            <a:chExt cx="914400" cy="147445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932C03-30C1-490B-9F78-76544B42F7DE}"/>
                </a:ext>
              </a:extLst>
            </p:cNvPr>
            <p:cNvSpPr/>
            <p:nvPr/>
          </p:nvSpPr>
          <p:spPr>
            <a:xfrm>
              <a:off x="17567134" y="462351"/>
              <a:ext cx="914400" cy="147445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Checkmark">
              <a:extLst>
                <a:ext uri="{FF2B5EF4-FFF2-40B4-BE49-F238E27FC236}">
                  <a16:creationId xmlns:a16="http://schemas.microsoft.com/office/drawing/2014/main" id="{C0D046A2-EB79-43CF-BA0A-2F9739FA6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659205" y="742378"/>
              <a:ext cx="730257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48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2525"/>
          <p:cNvSpPr/>
          <p:nvPr/>
        </p:nvSpPr>
        <p:spPr>
          <a:xfrm>
            <a:off x="12638551" y="3541738"/>
            <a:ext cx="853850" cy="853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B79DA9-6BE4-8B4B-A560-50511B262452}"/>
              </a:ext>
            </a:extLst>
          </p:cNvPr>
          <p:cNvSpPr>
            <a:spLocks/>
          </p:cNvSpPr>
          <p:nvPr/>
        </p:nvSpPr>
        <p:spPr bwMode="auto">
          <a:xfrm>
            <a:off x="2743200" y="544175"/>
            <a:ext cx="1042913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D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irect </a:t>
            </a:r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C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ompetitor: </a:t>
            </a:r>
            <a:r>
              <a:rPr lang="en-US" sz="6000" b="1" dirty="0">
                <a:solidFill>
                  <a:srgbClr val="067F9C"/>
                </a:solidFill>
              </a:rPr>
              <a:t>A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ppointy</a:t>
            </a:r>
            <a:endParaRPr lang="en-US" sz="6000" b="1" dirty="0">
              <a:solidFill>
                <a:schemeClr val="tx2">
                  <a:lumMod val="50000"/>
                  <a:lumOff val="50000"/>
                </a:schemeClr>
              </a:solidFill>
              <a:sym typeface="Bebas Neue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133EC8-4954-4B81-A7C6-56440B342AB8}"/>
              </a:ext>
            </a:extLst>
          </p:cNvPr>
          <p:cNvGrpSpPr/>
          <p:nvPr/>
        </p:nvGrpSpPr>
        <p:grpSpPr>
          <a:xfrm>
            <a:off x="136581" y="2952293"/>
            <a:ext cx="11513098" cy="7428523"/>
            <a:chOff x="-323586" y="2162388"/>
            <a:chExt cx="15314930" cy="8263367"/>
          </a:xfrm>
        </p:grpSpPr>
        <p:pic>
          <p:nvPicPr>
            <p:cNvPr id="15" name="Picture 1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0228BBF-89BA-41A6-BFD6-2D684B9AB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3586" y="2162388"/>
              <a:ext cx="15314930" cy="8263367"/>
            </a:xfrm>
            <a:prstGeom prst="rect">
              <a:avLst/>
            </a:prstGeom>
          </p:spPr>
        </p:pic>
        <p:pic>
          <p:nvPicPr>
            <p:cNvPr id="4" name="Picture 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166EE89C-5896-453D-8D6F-5C3FEE4B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340" y="2739614"/>
              <a:ext cx="10018699" cy="640438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A92CE-9B66-40A6-8098-D5AF6E908E16}"/>
              </a:ext>
            </a:extLst>
          </p:cNvPr>
          <p:cNvGrpSpPr/>
          <p:nvPr/>
        </p:nvGrpSpPr>
        <p:grpSpPr>
          <a:xfrm>
            <a:off x="8828057" y="3324093"/>
            <a:ext cx="8109152" cy="6734307"/>
            <a:chOff x="6808241" y="1473429"/>
            <a:chExt cx="15026191" cy="12303378"/>
          </a:xfrm>
          <a:effectLst>
            <a:outerShdw blurRad="508000" dist="101600" dir="3840000" algn="t" rotWithShape="0">
              <a:prstClr val="black">
                <a:alpha val="69000"/>
              </a:prstClr>
            </a:outerShdw>
          </a:effectLst>
        </p:grpSpPr>
        <p:pic>
          <p:nvPicPr>
            <p:cNvPr id="26" name="Picture 25" descr="iPhone6_mockup_front_white.png">
              <a:extLst>
                <a:ext uri="{FF2B5EF4-FFF2-40B4-BE49-F238E27FC236}">
                  <a16:creationId xmlns:a16="http://schemas.microsoft.com/office/drawing/2014/main" id="{DF21F992-4FF1-446B-821B-F2D6607F0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1" t="1426" r="8011" b="3061"/>
            <a:stretch/>
          </p:blipFill>
          <p:spPr>
            <a:xfrm>
              <a:off x="14980173" y="1473429"/>
              <a:ext cx="6854259" cy="12199096"/>
            </a:xfrm>
            <a:prstGeom prst="rect">
              <a:avLst/>
            </a:prstGeom>
          </p:spPr>
        </p:pic>
        <p:pic>
          <p:nvPicPr>
            <p:cNvPr id="29" name="Picture Placeholder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8977B52-5F0A-4DD3-B17D-4C14297CB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" b="59"/>
            <a:stretch>
              <a:fillRect/>
            </a:stretch>
          </p:blipFill>
          <p:spPr>
            <a:xfrm>
              <a:off x="15844954" y="3119777"/>
              <a:ext cx="4967625" cy="8825137"/>
            </a:xfrm>
            <a:prstGeom prst="rect">
              <a:avLst/>
            </a:prstGeom>
          </p:spPr>
        </p:pic>
        <p:pic>
          <p:nvPicPr>
            <p:cNvPr id="30" name="Picture 29" descr="iPhone6_mockup_front_white.png">
              <a:extLst>
                <a:ext uri="{FF2B5EF4-FFF2-40B4-BE49-F238E27FC236}">
                  <a16:creationId xmlns:a16="http://schemas.microsoft.com/office/drawing/2014/main" id="{61CEE5B6-FE20-453E-A217-E39329CD5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1" t="1426" r="8011" b="3061"/>
            <a:stretch/>
          </p:blipFill>
          <p:spPr>
            <a:xfrm>
              <a:off x="6808241" y="1577711"/>
              <a:ext cx="6854259" cy="12199096"/>
            </a:xfrm>
            <a:prstGeom prst="rect">
              <a:avLst/>
            </a:prstGeom>
          </p:spPr>
        </p:pic>
        <p:pic>
          <p:nvPicPr>
            <p:cNvPr id="31" name="Picture Placeholder 1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DC043DF7-3A43-435A-9BF6-798F771B7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" b="59"/>
            <a:stretch>
              <a:fillRect/>
            </a:stretch>
          </p:blipFill>
          <p:spPr>
            <a:xfrm>
              <a:off x="7655042" y="3283290"/>
              <a:ext cx="4967625" cy="8825138"/>
            </a:xfrm>
            <a:prstGeom prst="rect">
              <a:avLst/>
            </a:prstGeom>
          </p:spPr>
        </p:pic>
        <p:pic>
          <p:nvPicPr>
            <p:cNvPr id="32" name="Picture 31" descr="iPhone6_mockup_front_white.png">
              <a:extLst>
                <a:ext uri="{FF2B5EF4-FFF2-40B4-BE49-F238E27FC236}">
                  <a16:creationId xmlns:a16="http://schemas.microsoft.com/office/drawing/2014/main" id="{062E27F5-1582-44DA-9F5D-80CD29E1C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1" t="1426" r="8011" b="3061"/>
            <a:stretch/>
          </p:blipFill>
          <p:spPr>
            <a:xfrm>
              <a:off x="10789589" y="1511311"/>
              <a:ext cx="6854259" cy="1219909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EF7BF75-B88D-46C9-A381-3568FFE5A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97830" y="3257988"/>
              <a:ext cx="4950670" cy="8805474"/>
            </a:xfrm>
            <a:prstGeom prst="rect">
              <a:avLst/>
            </a:prstGeom>
            <a:ln w="38100">
              <a:solidFill>
                <a:schemeClr val="tx2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B34231-F8DE-4419-ABE7-B394E312F111}"/>
              </a:ext>
            </a:extLst>
          </p:cNvPr>
          <p:cNvGrpSpPr/>
          <p:nvPr/>
        </p:nvGrpSpPr>
        <p:grpSpPr>
          <a:xfrm>
            <a:off x="735311" y="10432765"/>
            <a:ext cx="12267148" cy="2939266"/>
            <a:chOff x="1476049" y="10934736"/>
            <a:chExt cx="12267148" cy="293926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C554C4-8FE4-438F-805D-F613C297494C}"/>
                </a:ext>
              </a:extLst>
            </p:cNvPr>
            <p:cNvSpPr txBox="1"/>
            <p:nvPr/>
          </p:nvSpPr>
          <p:spPr>
            <a:xfrm>
              <a:off x="1476049" y="10934817"/>
              <a:ext cx="12992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tx2"/>
                  </a:solidFill>
                  <a:latin typeface="Poppins Bold" panose="02000000000000000000" pitchFamily="2" charset="77"/>
                  <a:ea typeface="Roboto" charset="0"/>
                  <a:cs typeface="Poppins Bold" panose="02000000000000000000" pitchFamily="2" charset="77"/>
                </a:rPr>
                <a:t>Pros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6AFA53-E90B-4D01-9E3B-8EBE1269F6EF}"/>
                </a:ext>
              </a:extLst>
            </p:cNvPr>
            <p:cNvSpPr txBox="1"/>
            <p:nvPr/>
          </p:nvSpPr>
          <p:spPr>
            <a:xfrm>
              <a:off x="3080878" y="10934736"/>
              <a:ext cx="10662319" cy="293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UI is easy, comfortable and pretty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Has self-scheduling capabilities</a:t>
              </a:r>
            </a:p>
            <a:p>
              <a:pPr>
                <a:spcBef>
                  <a:spcPts val="300"/>
                </a:spcBef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Offers options for group scheduling based on free schedules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C958164-3C77-4948-974E-57EC5AF17443}"/>
                </a:ext>
              </a:extLst>
            </p:cNvPr>
            <p:cNvGrpSpPr/>
            <p:nvPr/>
          </p:nvGrpSpPr>
          <p:grpSpPr>
            <a:xfrm>
              <a:off x="1586040" y="11844990"/>
              <a:ext cx="1073028" cy="1139169"/>
              <a:chOff x="12218172" y="7677259"/>
              <a:chExt cx="1685000" cy="16850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8A7370-0AD7-497D-B644-6B1AA2E72F83}"/>
                  </a:ext>
                </a:extLst>
              </p:cNvPr>
              <p:cNvSpPr/>
              <p:nvPr/>
            </p:nvSpPr>
            <p:spPr>
              <a:xfrm>
                <a:off x="12218172" y="7677259"/>
                <a:ext cx="1685000" cy="1685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0" name="Graphic 39" descr="Thumbs up sign">
                <a:extLst>
                  <a:ext uri="{FF2B5EF4-FFF2-40B4-BE49-F238E27FC236}">
                    <a16:creationId xmlns:a16="http://schemas.microsoft.com/office/drawing/2014/main" id="{1C6EA208-5E68-4058-A554-84E135C86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603528" y="801256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5C27BB-1CFB-45F4-A39E-8C24672DF392}"/>
              </a:ext>
            </a:extLst>
          </p:cNvPr>
          <p:cNvGrpSpPr/>
          <p:nvPr/>
        </p:nvGrpSpPr>
        <p:grpSpPr>
          <a:xfrm>
            <a:off x="12638551" y="10432846"/>
            <a:ext cx="11714182" cy="2165360"/>
            <a:chOff x="12992497" y="10752196"/>
            <a:chExt cx="11714182" cy="216536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74C6D9-A709-4B24-95CD-5690A6784826}"/>
                </a:ext>
              </a:extLst>
            </p:cNvPr>
            <p:cNvSpPr txBox="1"/>
            <p:nvPr/>
          </p:nvSpPr>
          <p:spPr>
            <a:xfrm>
              <a:off x="12992497" y="1077033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tx2"/>
                  </a:solidFill>
                  <a:latin typeface="Poppins Bold" panose="02000000000000000000" pitchFamily="2" charset="77"/>
                  <a:ea typeface="Roboto" charset="0"/>
                  <a:cs typeface="Poppins Bold" panose="02000000000000000000" pitchFamily="2" charset="77"/>
                </a:rPr>
                <a:t>Cons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967C9D-787C-48BD-AD55-C34319639E28}"/>
                </a:ext>
              </a:extLst>
            </p:cNvPr>
            <p:cNvSpPr txBox="1"/>
            <p:nvPr/>
          </p:nvSpPr>
          <p:spPr>
            <a:xfrm>
              <a:off x="14917768" y="10752196"/>
              <a:ext cx="9788911" cy="168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Higher monthly subscription costs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Useful only to schedule business meetings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FE560B-3B26-4B0A-AAA0-BDAEE859D719}"/>
                </a:ext>
              </a:extLst>
            </p:cNvPr>
            <p:cNvGrpSpPr/>
            <p:nvPr/>
          </p:nvGrpSpPr>
          <p:grpSpPr>
            <a:xfrm>
              <a:off x="13206530" y="11738455"/>
              <a:ext cx="987707" cy="1179101"/>
              <a:chOff x="13326277" y="10949218"/>
              <a:chExt cx="1685000" cy="168500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6BBA37E-6ECA-443A-AFD4-841384131D79}"/>
                  </a:ext>
                </a:extLst>
              </p:cNvPr>
              <p:cNvSpPr/>
              <p:nvPr/>
            </p:nvSpPr>
            <p:spPr>
              <a:xfrm>
                <a:off x="13326277" y="10949218"/>
                <a:ext cx="1685000" cy="1685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3" name="Graphic 52" descr="Thumbs up sign">
                <a:extLst>
                  <a:ext uri="{FF2B5EF4-FFF2-40B4-BE49-F238E27FC236}">
                    <a16:creationId xmlns:a16="http://schemas.microsoft.com/office/drawing/2014/main" id="{766AC24F-39A6-4106-8F57-11DCC2EF1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V="1">
                <a:off x="13541612" y="11225328"/>
                <a:ext cx="1132777" cy="1132776"/>
              </a:xfrm>
              <a:prstGeom prst="rect">
                <a:avLst/>
              </a:prstGeom>
            </p:spPr>
          </p:pic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A5AA302-548B-40AC-8CCC-9ECAF622A3F4}"/>
              </a:ext>
            </a:extLst>
          </p:cNvPr>
          <p:cNvSpPr txBox="1"/>
          <p:nvPr/>
        </p:nvSpPr>
        <p:spPr>
          <a:xfrm>
            <a:off x="18693553" y="2571936"/>
            <a:ext cx="3107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Description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DCADDA-1474-49F4-BED5-510A025D8A9B}"/>
              </a:ext>
            </a:extLst>
          </p:cNvPr>
          <p:cNvSpPr txBox="1"/>
          <p:nvPr/>
        </p:nvSpPr>
        <p:spPr>
          <a:xfrm>
            <a:off x="17258382" y="4080400"/>
            <a:ext cx="6271701" cy="5346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Appointy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all-in-one online scheduling software. Its simple, functional, yet powerful user interface makes it easier and improves productivity. The software allows practical self-scheduling at any time.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635FE6C-AA47-4C81-B5AB-99CB7535D5C0}"/>
              </a:ext>
            </a:extLst>
          </p:cNvPr>
          <p:cNvGrpSpPr/>
          <p:nvPr/>
        </p:nvGrpSpPr>
        <p:grpSpPr>
          <a:xfrm>
            <a:off x="16809714" y="2245782"/>
            <a:ext cx="1572905" cy="1585496"/>
            <a:chOff x="18100475" y="3277897"/>
            <a:chExt cx="1572905" cy="15854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E22227-84F5-4F91-9D9C-D15B20D98282}"/>
                </a:ext>
              </a:extLst>
            </p:cNvPr>
            <p:cNvSpPr/>
            <p:nvPr/>
          </p:nvSpPr>
          <p:spPr>
            <a:xfrm>
              <a:off x="18100475" y="3277897"/>
              <a:ext cx="1572905" cy="15854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Graphic 60" descr="Newspaper">
              <a:extLst>
                <a:ext uri="{FF2B5EF4-FFF2-40B4-BE49-F238E27FC236}">
                  <a16:creationId xmlns:a16="http://schemas.microsoft.com/office/drawing/2014/main" id="{6BD403EA-E9CF-480A-AF3F-B4BD65687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402035" y="360716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69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43200" y="457200"/>
            <a:ext cx="17151995" cy="10972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67F9C"/>
                </a:solidFill>
              </a:rPr>
              <a:t>M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arketplace </a:t>
            </a:r>
            <a:r>
              <a:rPr lang="en-US" sz="6000" b="1" dirty="0">
                <a:solidFill>
                  <a:srgbClr val="067F9C"/>
                </a:solidFill>
              </a:rPr>
              <a:t>A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nalysis </a:t>
            </a:r>
            <a:r>
              <a:rPr lang="en-US" sz="4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September 2019 </a:t>
            </a:r>
            <a:endParaRPr lang="en-US" sz="6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7F4F69-6221-D64E-9904-723C843E8ECE}"/>
              </a:ext>
            </a:extLst>
          </p:cNvPr>
          <p:cNvSpPr/>
          <p:nvPr/>
        </p:nvSpPr>
        <p:spPr>
          <a:xfrm>
            <a:off x="2089038" y="2501889"/>
            <a:ext cx="6818907" cy="10756911"/>
          </a:xfrm>
          <a:prstGeom prst="rect">
            <a:avLst/>
          </a:prstGeom>
          <a:solidFill>
            <a:srgbClr val="FEADB8">
              <a:alpha val="94902"/>
            </a:srgbClr>
          </a:solidFill>
          <a:ln>
            <a:noFill/>
          </a:ln>
          <a:effectLst>
            <a:outerShdw blurRad="774700" dist="381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E6376F-49EF-B541-9283-BE50D06DC06F}"/>
              </a:ext>
            </a:extLst>
          </p:cNvPr>
          <p:cNvSpPr/>
          <p:nvPr/>
        </p:nvSpPr>
        <p:spPr>
          <a:xfrm>
            <a:off x="9279831" y="2501889"/>
            <a:ext cx="6666692" cy="10756911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  <a:effectLst>
            <a:outerShdw blurRad="558800" dist="317500" dir="456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F5B68A-56BF-F54D-8B02-DF5BCEE1D08F}"/>
              </a:ext>
            </a:extLst>
          </p:cNvPr>
          <p:cNvSpPr/>
          <p:nvPr/>
        </p:nvSpPr>
        <p:spPr>
          <a:xfrm>
            <a:off x="16283055" y="2501889"/>
            <a:ext cx="6666693" cy="10756911"/>
          </a:xfrm>
          <a:prstGeom prst="rect">
            <a:avLst/>
          </a:prstGeom>
          <a:solidFill>
            <a:schemeClr val="accent3">
              <a:alpha val="95000"/>
            </a:schemeClr>
          </a:solidFill>
          <a:ln>
            <a:noFill/>
          </a:ln>
          <a:effectLst>
            <a:outerShdw blurRad="609600" dist="381000" dir="27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454570-B0E6-1E4D-BE83-6EAA6DB30BE0}"/>
              </a:ext>
            </a:extLst>
          </p:cNvPr>
          <p:cNvSpPr/>
          <p:nvPr/>
        </p:nvSpPr>
        <p:spPr>
          <a:xfrm>
            <a:off x="2089039" y="3718560"/>
            <a:ext cx="68189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Marketplace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B19314BE-19CD-7C49-B83F-BDC2FC23F6A5}"/>
              </a:ext>
            </a:extLst>
          </p:cNvPr>
          <p:cNvSpPr txBox="1">
            <a:spLocks/>
          </p:cNvSpPr>
          <p:nvPr/>
        </p:nvSpPr>
        <p:spPr>
          <a:xfrm>
            <a:off x="2089039" y="4557792"/>
            <a:ext cx="6761505" cy="8698034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80"/>
              </a:lnSpc>
            </a:pPr>
            <a:r>
              <a:rPr lang="en-US" sz="33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There are a sensible number of products out there that offer highlights such as auto-scheduling capabilities, group chats, travel organizers and advisers, but nearly none that effectively consolidates all of the features. A few of them have evolved recently and have included the AI capabilities. The closest competitor to our value proposition, </a:t>
            </a:r>
          </a:p>
          <a:p>
            <a:pPr algn="l">
              <a:lnSpc>
                <a:spcPts val="4080"/>
              </a:lnSpc>
            </a:pPr>
            <a:r>
              <a:rPr lang="en-US" sz="33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Appointy focuses at the viewpoint of auto-scheduling powered by AI but not equipped toward offering travel planning comforts.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6C8D77-2222-BD46-9F57-31A7FA80E281}"/>
              </a:ext>
            </a:extLst>
          </p:cNvPr>
          <p:cNvSpPr/>
          <p:nvPr/>
        </p:nvSpPr>
        <p:spPr>
          <a:xfrm>
            <a:off x="9279831" y="3749040"/>
            <a:ext cx="6666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Opportunities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EE3D9E5-5A7E-7B49-8DDE-FA91CD855E2E}"/>
              </a:ext>
            </a:extLst>
          </p:cNvPr>
          <p:cNvSpPr txBox="1">
            <a:spLocks/>
          </p:cNvSpPr>
          <p:nvPr/>
        </p:nvSpPr>
        <p:spPr>
          <a:xfrm>
            <a:off x="9279831" y="4627081"/>
            <a:ext cx="6666691" cy="8172249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80"/>
              </a:lnSpc>
            </a:pPr>
            <a:r>
              <a:rPr lang="en-US" sz="33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value proposition proposed aims to combine features of auto-scheduling, group chats and group planning, proposes travel ideas and all using AI to capture free schedules.  </a:t>
            </a:r>
          </a:p>
          <a:p>
            <a:pPr algn="l">
              <a:lnSpc>
                <a:spcPts val="4080"/>
              </a:lnSpc>
            </a:pPr>
            <a:r>
              <a:rPr lang="en-US" sz="33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Given the reality that the current market does not offer all of these highlights in a single stage, there's a better plausibility of our value proposition taking life and surviving superior. Also most of the apps offer restricted services in free versions and don't have mobile apps but only a website 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ED400E-31EE-0946-81A3-449982FD47DF}"/>
              </a:ext>
            </a:extLst>
          </p:cNvPr>
          <p:cNvSpPr/>
          <p:nvPr/>
        </p:nvSpPr>
        <p:spPr>
          <a:xfrm>
            <a:off x="16283055" y="3810000"/>
            <a:ext cx="6666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Recommendations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8F18A508-B340-D844-9059-5697CEE18047}"/>
              </a:ext>
            </a:extLst>
          </p:cNvPr>
          <p:cNvSpPr txBox="1">
            <a:spLocks/>
          </p:cNvSpPr>
          <p:nvPr/>
        </p:nvSpPr>
        <p:spPr>
          <a:xfrm>
            <a:off x="16283055" y="4719684"/>
            <a:ext cx="6666692" cy="449175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80"/>
              </a:lnSpc>
            </a:pPr>
            <a:r>
              <a:rPr lang="en-US" sz="33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value proposition aims to offer services free of cost, considering financing from other sources. </a:t>
            </a:r>
          </a:p>
          <a:p>
            <a:pPr algn="l">
              <a:lnSpc>
                <a:spcPts val="4080"/>
              </a:lnSpc>
            </a:pPr>
            <a:r>
              <a:rPr lang="en-US" sz="33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App can also be integrated with other favorite platforms and applications such as google or apple calendars and Facebook.</a:t>
            </a:r>
          </a:p>
        </p:txBody>
      </p:sp>
      <p:pic>
        <p:nvPicPr>
          <p:cNvPr id="10" name="Graphic 9" descr="Bar graph with upward trend">
            <a:extLst>
              <a:ext uri="{FF2B5EF4-FFF2-40B4-BE49-F238E27FC236}">
                <a16:creationId xmlns:a16="http://schemas.microsoft.com/office/drawing/2014/main" id="{C850C665-BA6C-4353-BBD8-E99093F2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1291" y="2740815"/>
            <a:ext cx="914400" cy="914400"/>
          </a:xfrm>
          <a:prstGeom prst="rect">
            <a:avLst/>
          </a:prstGeom>
        </p:spPr>
      </p:pic>
      <p:pic>
        <p:nvPicPr>
          <p:cNvPr id="12" name="Graphic 11" descr="Handshake">
            <a:extLst>
              <a:ext uri="{FF2B5EF4-FFF2-40B4-BE49-F238E27FC236}">
                <a16:creationId xmlns:a16="http://schemas.microsoft.com/office/drawing/2014/main" id="{B89767AA-4339-43EE-B56C-DBF39729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5977" y="2740815"/>
            <a:ext cx="914400" cy="914400"/>
          </a:xfrm>
          <a:prstGeom prst="rect">
            <a:avLst/>
          </a:prstGeom>
        </p:spPr>
      </p:pic>
      <p:pic>
        <p:nvPicPr>
          <p:cNvPr id="14" name="Graphic 13" descr="Stars">
            <a:extLst>
              <a:ext uri="{FF2B5EF4-FFF2-40B4-BE49-F238E27FC236}">
                <a16:creationId xmlns:a16="http://schemas.microsoft.com/office/drawing/2014/main" id="{CB07FA9A-0573-409D-AFDC-98DC7624E6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65853" y="26744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4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FB081E-E919-4A5F-BB68-935FC6A552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795" y="2867878"/>
            <a:ext cx="5182953" cy="10339232"/>
          </a:xfrm>
          <a:prstGeom prst="rect">
            <a:avLst/>
          </a:prstGeom>
          <a:effectLst>
            <a:outerShdw blurRad="584200" dist="3048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D71454-D362-5B4B-A9F0-36CFD2459E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68" y="2867878"/>
            <a:ext cx="5182953" cy="10339232"/>
          </a:xfrm>
          <a:prstGeom prst="rect">
            <a:avLst/>
          </a:prstGeom>
          <a:effectLst>
            <a:outerShdw blurRad="469900" dist="215900" dir="60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EC18E10-1C2B-4DA2-91C3-57CB8D7076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322" y="2956792"/>
            <a:ext cx="5182953" cy="10339232"/>
          </a:xfrm>
          <a:prstGeom prst="rect">
            <a:avLst/>
          </a:prstGeom>
          <a:effectLst>
            <a:outerShdw blurRad="469900" dist="215900" dir="60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2960EB-F182-4D9F-8A53-E979D75D193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r="4433"/>
          <a:stretch/>
        </p:blipFill>
        <p:spPr>
          <a:xfrm>
            <a:off x="17345277" y="3138290"/>
            <a:ext cx="4674018" cy="9737598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67E7486-ECD5-41DC-86B9-5A17E30963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"/>
          <a:stretch/>
        </p:blipFill>
        <p:spPr>
          <a:xfrm>
            <a:off x="2807566" y="3187235"/>
            <a:ext cx="4835880" cy="9688653"/>
          </a:xfrm>
        </p:spPr>
      </p:pic>
      <p:pic>
        <p:nvPicPr>
          <p:cNvPr id="12" name="Picture Placeholder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4D273C47-A9CB-4DD5-B108-B2F62A963B4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r="10319"/>
          <a:stretch/>
        </p:blipFill>
        <p:spPr>
          <a:xfrm>
            <a:off x="10251406" y="3191363"/>
            <a:ext cx="4697322" cy="973784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ACFFDE-6A6E-40D0-9A37-FC027794160F}"/>
              </a:ext>
            </a:extLst>
          </p:cNvPr>
          <p:cNvSpPr/>
          <p:nvPr/>
        </p:nvSpPr>
        <p:spPr>
          <a:xfrm>
            <a:off x="15953449" y="3188168"/>
            <a:ext cx="825844" cy="935684"/>
          </a:xfrm>
          <a:prstGeom prst="rect">
            <a:avLst/>
          </a:prstGeom>
          <a:solidFill>
            <a:srgbClr val="7F6CA3"/>
          </a:solidFill>
          <a:ln>
            <a:noFill/>
          </a:ln>
          <a:effectLst>
            <a:outerShdw blurRad="355600" dist="38100" dir="5400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2773CE-8113-44CC-930F-86F27E410378}"/>
              </a:ext>
            </a:extLst>
          </p:cNvPr>
          <p:cNvSpPr/>
          <p:nvPr/>
        </p:nvSpPr>
        <p:spPr>
          <a:xfrm>
            <a:off x="8737358" y="3192183"/>
            <a:ext cx="825844" cy="935684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55600" dist="38100" dir="5400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E4AD32-1204-4685-BE47-613F12EDFB42}"/>
              </a:ext>
            </a:extLst>
          </p:cNvPr>
          <p:cNvSpPr/>
          <p:nvPr/>
        </p:nvSpPr>
        <p:spPr>
          <a:xfrm>
            <a:off x="1530602" y="3187235"/>
            <a:ext cx="825844" cy="935684"/>
          </a:xfrm>
          <a:prstGeom prst="rect">
            <a:avLst/>
          </a:prstGeom>
          <a:ln>
            <a:noFill/>
          </a:ln>
          <a:effectLst>
            <a:outerShdw blurRad="355600" dist="38100" dir="5400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FD4C85-0D9A-4CCF-A3A7-7DD24B504560}"/>
              </a:ext>
            </a:extLst>
          </p:cNvPr>
          <p:cNvSpPr/>
          <p:nvPr/>
        </p:nvSpPr>
        <p:spPr>
          <a:xfrm>
            <a:off x="2743200" y="457200"/>
            <a:ext cx="6877204" cy="1097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S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olution </a:t>
            </a:r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P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rototype</a:t>
            </a:r>
          </a:p>
        </p:txBody>
      </p:sp>
    </p:spTree>
    <p:extLst>
      <p:ext uri="{BB962C8B-B14F-4D97-AF65-F5344CB8AC3E}">
        <p14:creationId xmlns:p14="http://schemas.microsoft.com/office/powerpoint/2010/main" val="360742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58284" y="3193762"/>
            <a:ext cx="5346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4000" b="1" dirty="0">
                <a:solidFill>
                  <a:srgbClr val="014E52"/>
                </a:solidFill>
                <a:latin typeface="Century Gothic"/>
              </a:rPr>
              <a:t>Group conversations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133737" y="4053319"/>
            <a:ext cx="4491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of respective groups can chat and discuss about the hangouts or trip plans	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27862" y="3193762"/>
            <a:ext cx="477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4000" b="1" dirty="0">
                <a:solidFill>
                  <a:srgbClr val="0070C0"/>
                </a:solidFill>
                <a:latin typeface="Century Gothic"/>
              </a:rPr>
              <a:t>Auto-scheduling</a:t>
            </a:r>
            <a:endParaRPr lang="en-GB" sz="4000" b="1" dirty="0">
              <a:solidFill>
                <a:srgbClr val="0070C0"/>
              </a:solidFill>
              <a:latin typeface="Century Gothi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52455" y="4086516"/>
            <a:ext cx="4554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feature  integrates calendars of users in respective groups and offers suggestions about free schedules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45689" y="9123000"/>
            <a:ext cx="4886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4000" b="1" dirty="0">
                <a:solidFill>
                  <a:srgbClr val="79AE02">
                    <a:lumMod val="75000"/>
                  </a:srgbClr>
                </a:solidFill>
                <a:latin typeface="Century Gothic"/>
              </a:rPr>
              <a:t>Recommendations</a:t>
            </a:r>
            <a:endParaRPr lang="en-GB" sz="4000" b="1" dirty="0">
              <a:solidFill>
                <a:srgbClr val="79AE02">
                  <a:lumMod val="75000"/>
                </a:srgbClr>
              </a:solidFill>
              <a:latin typeface="Century Gothic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795242" y="9997440"/>
            <a:ext cx="103461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past plans, the app suggests user groups with possible options on where they could hang-out or travel. Also advices on choosing travel locations</a:t>
            </a:r>
          </a:p>
        </p:txBody>
      </p:sp>
      <p:sp>
        <p:nvSpPr>
          <p:cNvPr id="32" name="Freeform 94"/>
          <p:cNvSpPr>
            <a:spLocks noChangeArrowheads="1"/>
          </p:cNvSpPr>
          <p:nvPr/>
        </p:nvSpPr>
        <p:spPr bwMode="auto">
          <a:xfrm>
            <a:off x="10469151" y="4172536"/>
            <a:ext cx="3723060" cy="3632036"/>
          </a:xfrm>
          <a:prstGeom prst="ellipse">
            <a:avLst/>
          </a:prstGeom>
          <a:solidFill>
            <a:srgbClr val="FEADB8">
              <a:alpha val="8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 dirty="0">
              <a:latin typeface="Roboto Bold" charset="0"/>
            </a:endParaRPr>
          </a:p>
        </p:txBody>
      </p:sp>
      <p:sp>
        <p:nvSpPr>
          <p:cNvPr id="31" name="Freeform 86"/>
          <p:cNvSpPr>
            <a:spLocks noChangeArrowheads="1"/>
          </p:cNvSpPr>
          <p:nvPr/>
        </p:nvSpPr>
        <p:spPr bwMode="auto">
          <a:xfrm>
            <a:off x="8946878" y="2199649"/>
            <a:ext cx="3735957" cy="3632036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 dirty="0">
              <a:latin typeface="Roboto Bold" charset="0"/>
            </a:endParaRPr>
          </a:p>
        </p:txBody>
      </p:sp>
      <p:sp>
        <p:nvSpPr>
          <p:cNvPr id="33" name="Freeform 102"/>
          <p:cNvSpPr>
            <a:spLocks noChangeArrowheads="1"/>
          </p:cNvSpPr>
          <p:nvPr/>
        </p:nvSpPr>
        <p:spPr bwMode="auto">
          <a:xfrm>
            <a:off x="11922370" y="2058265"/>
            <a:ext cx="3735957" cy="3632036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 b="1" dirty="0">
              <a:latin typeface="Roboto Bold" charset="0"/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H="1" flipV="1">
            <a:off x="14929516" y="3489228"/>
            <a:ext cx="2230724" cy="16598"/>
          </a:xfrm>
          <a:prstGeom prst="line">
            <a:avLst/>
          </a:prstGeom>
          <a:ln w="635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</p:cNvCxnSpPr>
          <p:nvPr/>
        </p:nvCxnSpPr>
        <p:spPr>
          <a:xfrm>
            <a:off x="7045343" y="3580667"/>
            <a:ext cx="2294600" cy="1"/>
          </a:xfrm>
          <a:prstGeom prst="line">
            <a:avLst/>
          </a:prstGeom>
          <a:ln w="635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</p:cNvCxnSpPr>
          <p:nvPr/>
        </p:nvCxnSpPr>
        <p:spPr>
          <a:xfrm flipV="1">
            <a:off x="12190035" y="7150113"/>
            <a:ext cx="0" cy="1201783"/>
          </a:xfrm>
          <a:prstGeom prst="line">
            <a:avLst/>
          </a:prstGeom>
          <a:ln w="635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A5D29B5-25EA-BE42-BDEB-60225365B131}"/>
              </a:ext>
            </a:extLst>
          </p:cNvPr>
          <p:cNvSpPr>
            <a:spLocks/>
          </p:cNvSpPr>
          <p:nvPr/>
        </p:nvSpPr>
        <p:spPr bwMode="auto">
          <a:xfrm>
            <a:off x="2743200" y="457200"/>
            <a:ext cx="6433540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K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ey </a:t>
            </a:r>
            <a:r>
              <a:rPr lang="en-US" sz="6000" b="1" dirty="0">
                <a:solidFill>
                  <a:srgbClr val="067F9C"/>
                </a:solidFill>
                <a:sym typeface="Bebas Neue" charset="0"/>
              </a:rPr>
              <a:t>E</a:t>
            </a:r>
            <a:r>
              <a:rPr lang="en-US" sz="6000" b="1" dirty="0">
                <a:solidFill>
                  <a:schemeClr val="tx2">
                    <a:lumMod val="50000"/>
                    <a:lumOff val="50000"/>
                  </a:schemeClr>
                </a:solidFill>
                <a:sym typeface="Bebas Neue" charset="0"/>
              </a:rPr>
              <a:t>xperiences</a:t>
            </a:r>
          </a:p>
        </p:txBody>
      </p:sp>
      <p:pic>
        <p:nvPicPr>
          <p:cNvPr id="4" name="Graphic 3" descr="Daily calendar">
            <a:extLst>
              <a:ext uri="{FF2B5EF4-FFF2-40B4-BE49-F238E27FC236}">
                <a16:creationId xmlns:a16="http://schemas.microsoft.com/office/drawing/2014/main" id="{5C51A44E-0B50-4BF8-BF57-4E2C380F6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6802" y="3193762"/>
            <a:ext cx="1108162" cy="1108162"/>
          </a:xfrm>
          <a:prstGeom prst="rect">
            <a:avLst/>
          </a:prstGeom>
        </p:spPr>
      </p:pic>
      <p:pic>
        <p:nvPicPr>
          <p:cNvPr id="5" name="Graphic 4" descr="Group brainstorm">
            <a:extLst>
              <a:ext uri="{FF2B5EF4-FFF2-40B4-BE49-F238E27FC236}">
                <a16:creationId xmlns:a16="http://schemas.microsoft.com/office/drawing/2014/main" id="{889F3D80-6C0F-4678-8307-96BC05CB1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16032" y="3005070"/>
            <a:ext cx="1115440" cy="1115440"/>
          </a:xfrm>
          <a:prstGeom prst="rect">
            <a:avLst/>
          </a:prstGeom>
        </p:spPr>
      </p:pic>
      <p:pic>
        <p:nvPicPr>
          <p:cNvPr id="7" name="Graphic 6" descr="Stars">
            <a:extLst>
              <a:ext uri="{FF2B5EF4-FFF2-40B4-BE49-F238E27FC236}">
                <a16:creationId xmlns:a16="http://schemas.microsoft.com/office/drawing/2014/main" id="{16697D77-F63B-4333-9FEF-AD5299D04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2856" y="5456852"/>
            <a:ext cx="1316683" cy="131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69F87A8A-F2D6-4B59-8F97-DC16BD150C39}"/>
              </a:ext>
            </a:extLst>
          </p:cNvPr>
          <p:cNvGrpSpPr/>
          <p:nvPr/>
        </p:nvGrpSpPr>
        <p:grpSpPr>
          <a:xfrm>
            <a:off x="1415945" y="2286000"/>
            <a:ext cx="5486400" cy="5486400"/>
            <a:chOff x="7934960" y="7373621"/>
            <a:chExt cx="1733242" cy="1513624"/>
          </a:xfrm>
          <a:effectLst>
            <a:outerShdw blurRad="7493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219805A-586F-E747-9652-2DA876CF76FD}"/>
                </a:ext>
              </a:extLst>
            </p:cNvPr>
            <p:cNvSpPr/>
            <p:nvPr/>
          </p:nvSpPr>
          <p:spPr>
            <a:xfrm>
              <a:off x="7934960" y="7373621"/>
              <a:ext cx="1733242" cy="15136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b="1" dirty="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C19F5A2-EEB4-4927-826E-6C2B5715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605" y="7475894"/>
              <a:ext cx="283888" cy="279285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B429FC6-EEF8-458B-BE65-E92017749079}"/>
              </a:ext>
            </a:extLst>
          </p:cNvPr>
          <p:cNvGrpSpPr/>
          <p:nvPr/>
        </p:nvGrpSpPr>
        <p:grpSpPr>
          <a:xfrm>
            <a:off x="1705438" y="4328913"/>
            <a:ext cx="5056230" cy="2626202"/>
            <a:chOff x="24076104" y="2696894"/>
            <a:chExt cx="5597209" cy="26262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172B57-FE35-AC41-ABFC-E4A214E40F13}"/>
                </a:ext>
              </a:extLst>
            </p:cNvPr>
            <p:cNvSpPr txBox="1"/>
            <p:nvPr/>
          </p:nvSpPr>
          <p:spPr>
            <a:xfrm>
              <a:off x="25498333" y="2696894"/>
              <a:ext cx="2408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Craiglist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937D6B-BC57-A846-A8EE-5727F387EE63}"/>
                </a:ext>
              </a:extLst>
            </p:cNvPr>
            <p:cNvSpPr txBox="1"/>
            <p:nvPr/>
          </p:nvSpPr>
          <p:spPr>
            <a:xfrm>
              <a:off x="24076104" y="3507214"/>
              <a:ext cx="55972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Post recruitment Ads on Craiglist guest member section for people who love to hangout with friends.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A7DEF70-7983-461D-ACEE-9D83024019E8}"/>
              </a:ext>
            </a:extLst>
          </p:cNvPr>
          <p:cNvGrpSpPr/>
          <p:nvPr/>
        </p:nvGrpSpPr>
        <p:grpSpPr>
          <a:xfrm>
            <a:off x="17572729" y="2343597"/>
            <a:ext cx="5486400" cy="5486400"/>
            <a:chOff x="18030073" y="2318480"/>
            <a:chExt cx="5040929" cy="5452999"/>
          </a:xfrm>
          <a:effectLst>
            <a:outerShdw blurRad="5207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87EEAFD-2D1A-7A4A-88FF-657B8D0EFFE0}"/>
                </a:ext>
              </a:extLst>
            </p:cNvPr>
            <p:cNvSpPr/>
            <p:nvPr/>
          </p:nvSpPr>
          <p:spPr>
            <a:xfrm>
              <a:off x="18030073" y="2318480"/>
              <a:ext cx="5040929" cy="54529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pic>
          <p:nvPicPr>
            <p:cNvPr id="74" name="Graphic 73" descr="Children">
              <a:extLst>
                <a:ext uri="{FF2B5EF4-FFF2-40B4-BE49-F238E27FC236}">
                  <a16:creationId xmlns:a16="http://schemas.microsoft.com/office/drawing/2014/main" id="{4F576A41-129B-4049-A909-1B14BA8AC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822620" y="2826876"/>
              <a:ext cx="1401886" cy="1094055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DCB0638-16B3-4FB5-9BC9-7973F9EA8681}"/>
                </a:ext>
              </a:extLst>
            </p:cNvPr>
            <p:cNvGrpSpPr/>
            <p:nvPr/>
          </p:nvGrpSpPr>
          <p:grpSpPr>
            <a:xfrm>
              <a:off x="18288924" y="4398649"/>
              <a:ext cx="4533100" cy="2255879"/>
              <a:chOff x="17287325" y="7471653"/>
              <a:chExt cx="4533100" cy="225587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536BFE-501C-504C-848C-09CE4CE72E9B}"/>
                  </a:ext>
                </a:extLst>
              </p:cNvPr>
              <p:cNvSpPr txBox="1"/>
              <p:nvPr/>
            </p:nvSpPr>
            <p:spPr>
              <a:xfrm>
                <a:off x="17570672" y="7471653"/>
                <a:ext cx="4056513" cy="70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</a:rPr>
                  <a:t>Friends of Friends</a:t>
                </a:r>
                <a:endParaRPr lang="en-GB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3537C6-09B2-4B44-AB38-26D5C06125F8}"/>
                  </a:ext>
                </a:extLst>
              </p:cNvPr>
              <p:cNvSpPr txBox="1"/>
              <p:nvPr/>
            </p:nvSpPr>
            <p:spPr>
              <a:xfrm>
                <a:off x="17287325" y="8342537"/>
                <a:ext cx="45331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</a:rPr>
                  <a:t>Ask friends to refer people they know, to participate in research</a:t>
                </a: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715F287-1F53-F14D-8D80-95D03509D0A7}"/>
              </a:ext>
            </a:extLst>
          </p:cNvPr>
          <p:cNvSpPr/>
          <p:nvPr/>
        </p:nvSpPr>
        <p:spPr>
          <a:xfrm>
            <a:off x="9494337" y="2245454"/>
            <a:ext cx="5486400" cy="5486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092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B8094E-B897-1B41-938B-590B8D663B11}"/>
              </a:ext>
            </a:extLst>
          </p:cNvPr>
          <p:cNvCxnSpPr>
            <a:cxnSpLocks/>
            <a:stCxn id="2" idx="3"/>
            <a:endCxn id="29" idx="1"/>
          </p:cNvCxnSpPr>
          <p:nvPr/>
        </p:nvCxnSpPr>
        <p:spPr>
          <a:xfrm>
            <a:off x="6902345" y="5029200"/>
            <a:ext cx="1649736" cy="59670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23701EE-F88A-0E47-AAF5-ED2FE7960EE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15922993" y="5086797"/>
            <a:ext cx="1649736" cy="59094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7F8904-9C45-7246-808E-9B9BDE80BA03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12237537" y="7731854"/>
            <a:ext cx="0" cy="1001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9">
            <a:extLst>
              <a:ext uri="{FF2B5EF4-FFF2-40B4-BE49-F238E27FC236}">
                <a16:creationId xmlns:a16="http://schemas.microsoft.com/office/drawing/2014/main" id="{AF8B0969-9F1F-466A-A354-81EAC76FBB81}"/>
              </a:ext>
            </a:extLst>
          </p:cNvPr>
          <p:cNvSpPr txBox="1">
            <a:spLocks/>
          </p:cNvSpPr>
          <p:nvPr/>
        </p:nvSpPr>
        <p:spPr>
          <a:xfrm>
            <a:off x="2743200" y="457200"/>
            <a:ext cx="7941212" cy="1097280"/>
          </a:xfrm>
          <a:prstGeom prst="rect">
            <a:avLst/>
          </a:prstGeom>
        </p:spPr>
        <p:txBody>
          <a:bodyPr/>
          <a:lstStyle>
            <a:lvl1pPr algn="l" defTabSz="1828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pPr algn="ctr" defTabSz="1828434"/>
            <a:r>
              <a:rPr lang="en-US" sz="60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ecruitment </a:t>
            </a:r>
            <a:r>
              <a:rPr lang="en-US" sz="6000" dirty="0">
                <a:solidFill>
                  <a:srgbClr val="067F9C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trategy</a:t>
            </a: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58613555-FE77-4322-8D92-75CCE3A7737A}"/>
              </a:ext>
            </a:extLst>
          </p:cNvPr>
          <p:cNvSpPr txBox="1">
            <a:spLocks/>
          </p:cNvSpPr>
          <p:nvPr/>
        </p:nvSpPr>
        <p:spPr>
          <a:xfrm>
            <a:off x="1107956" y="2566955"/>
            <a:ext cx="2882255" cy="1254011"/>
          </a:xfrm>
          <a:prstGeom prst="rect">
            <a:avLst/>
          </a:prstGeom>
        </p:spPr>
        <p:txBody>
          <a:bodyPr/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47" name="Text Placeholder 41">
            <a:extLst>
              <a:ext uri="{FF2B5EF4-FFF2-40B4-BE49-F238E27FC236}">
                <a16:creationId xmlns:a16="http://schemas.microsoft.com/office/drawing/2014/main" id="{A6B80161-B975-4342-9D77-A1B084E7F3C4}"/>
              </a:ext>
            </a:extLst>
          </p:cNvPr>
          <p:cNvSpPr txBox="1">
            <a:spLocks/>
          </p:cNvSpPr>
          <p:nvPr/>
        </p:nvSpPr>
        <p:spPr>
          <a:xfrm>
            <a:off x="4307198" y="2566956"/>
            <a:ext cx="3338076" cy="1254010"/>
          </a:xfrm>
          <a:prstGeom prst="rect">
            <a:avLst/>
          </a:prstGeom>
        </p:spPr>
        <p:txBody>
          <a:bodyPr/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b="0" i="0" kern="120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0340E3F-5E91-4A1E-BDBF-06AE51B71632}"/>
              </a:ext>
            </a:extLst>
          </p:cNvPr>
          <p:cNvGrpSpPr/>
          <p:nvPr/>
        </p:nvGrpSpPr>
        <p:grpSpPr>
          <a:xfrm>
            <a:off x="9866394" y="4265945"/>
            <a:ext cx="4837032" cy="2592055"/>
            <a:chOff x="17019313" y="2079960"/>
            <a:chExt cx="4837032" cy="259205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631357-DBCC-4243-8E57-AF67CCFCE263}"/>
                </a:ext>
              </a:extLst>
            </p:cNvPr>
            <p:cNvSpPr txBox="1"/>
            <p:nvPr/>
          </p:nvSpPr>
          <p:spPr>
            <a:xfrm>
              <a:off x="17019313" y="2856133"/>
              <a:ext cx="483703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Post a recruitment Ads in Los-Angeles based meetup groups available on Facebook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E4729D-E125-3341-A655-9168286E69F7}"/>
                </a:ext>
              </a:extLst>
            </p:cNvPr>
            <p:cNvSpPr txBox="1"/>
            <p:nvPr/>
          </p:nvSpPr>
          <p:spPr>
            <a:xfrm>
              <a:off x="17988641" y="2079960"/>
              <a:ext cx="28504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Facebook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6BC76C4B-308F-4595-899B-E7157D99CE85}"/>
              </a:ext>
            </a:extLst>
          </p:cNvPr>
          <p:cNvSpPr txBox="1"/>
          <p:nvPr/>
        </p:nvSpPr>
        <p:spPr>
          <a:xfrm>
            <a:off x="11964843" y="2712970"/>
            <a:ext cx="536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8A38A75-23B2-4252-B28E-A0E725316D30}"/>
              </a:ext>
            </a:extLst>
          </p:cNvPr>
          <p:cNvGrpSpPr/>
          <p:nvPr/>
        </p:nvGrpSpPr>
        <p:grpSpPr>
          <a:xfrm>
            <a:off x="8552081" y="8733693"/>
            <a:ext cx="7370912" cy="4525107"/>
            <a:chOff x="8973666" y="8042030"/>
            <a:chExt cx="7370912" cy="4525107"/>
          </a:xfrm>
          <a:effectLst>
            <a:outerShdw blurRad="1270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E6DB89-F405-7540-82EA-638B9E74557E}"/>
                </a:ext>
              </a:extLst>
            </p:cNvPr>
            <p:cNvSpPr/>
            <p:nvPr/>
          </p:nvSpPr>
          <p:spPr>
            <a:xfrm>
              <a:off x="8973666" y="8042030"/>
              <a:ext cx="7370912" cy="45251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b="1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6B2B6F9-A897-45A9-9874-712A595B6826}"/>
                </a:ext>
              </a:extLst>
            </p:cNvPr>
            <p:cNvGrpSpPr/>
            <p:nvPr/>
          </p:nvGrpSpPr>
          <p:grpSpPr>
            <a:xfrm>
              <a:off x="9718319" y="9708892"/>
              <a:ext cx="6212038" cy="1925210"/>
              <a:chOff x="33234376" y="2832741"/>
              <a:chExt cx="6212038" cy="192521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6A6171-47CF-0649-9668-8BC2C6E81F96}"/>
                  </a:ext>
                </a:extLst>
              </p:cNvPr>
              <p:cNvSpPr txBox="1"/>
              <p:nvPr/>
            </p:nvSpPr>
            <p:spPr>
              <a:xfrm>
                <a:off x="34311009" y="2832741"/>
                <a:ext cx="38491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</a:rPr>
                  <a:t>Compensation</a:t>
                </a:r>
                <a:endParaRPr lang="en-GB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E7A388-C77C-064F-8232-28D5085C54F5}"/>
                  </a:ext>
                </a:extLst>
              </p:cNvPr>
              <p:cNvSpPr txBox="1"/>
              <p:nvPr/>
            </p:nvSpPr>
            <p:spPr>
              <a:xfrm>
                <a:off x="33234376" y="3803844"/>
                <a:ext cx="621203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</a:rPr>
                  <a:t>Participants will be compensated with a $20 Amazon gift card.</a:t>
                </a:r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D543C93-0DAB-49CE-A7D3-D24E5A4D2544}"/>
                </a:ext>
              </a:extLst>
            </p:cNvPr>
            <p:cNvSpPr/>
            <p:nvPr/>
          </p:nvSpPr>
          <p:spPr>
            <a:xfrm>
              <a:off x="11872170" y="8460790"/>
              <a:ext cx="136768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$$$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165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5">
      <a:dk1>
        <a:srgbClr val="303030"/>
      </a:dk1>
      <a:lt1>
        <a:srgbClr val="FFFFFF"/>
      </a:lt1>
      <a:dk2>
        <a:srgbClr val="191919"/>
      </a:dk2>
      <a:lt2>
        <a:srgbClr val="FFFFFF"/>
      </a:lt2>
      <a:accent1>
        <a:srgbClr val="F06B7E"/>
      </a:accent1>
      <a:accent2>
        <a:srgbClr val="7F6CA3"/>
      </a:accent2>
      <a:accent3>
        <a:srgbClr val="5DB0B7"/>
      </a:accent3>
      <a:accent4>
        <a:srgbClr val="FEADB8"/>
      </a:accent4>
      <a:accent5>
        <a:srgbClr val="FFC688"/>
      </a:accent5>
      <a:accent6>
        <a:srgbClr val="E3E3E3"/>
      </a:accent6>
      <a:hlink>
        <a:srgbClr val="216BA9"/>
      </a:hlink>
      <a:folHlink>
        <a:srgbClr val="1FB18A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rgbClr val="FFFFFF"/>
    </a:lt1>
    <a:dk2>
      <a:srgbClr val="3F3F3F"/>
    </a:dk2>
    <a:lt2>
      <a:srgbClr val="FFFFFF"/>
    </a:lt2>
    <a:accent1>
      <a:srgbClr val="01C6FD"/>
    </a:accent1>
    <a:accent2>
      <a:srgbClr val="067F9C"/>
    </a:accent2>
    <a:accent3>
      <a:srgbClr val="014E52"/>
    </a:accent3>
    <a:accent4>
      <a:srgbClr val="ED7D31"/>
    </a:accent4>
    <a:accent5>
      <a:srgbClr val="79AE02"/>
    </a:accent5>
    <a:accent6>
      <a:srgbClr val="0070C0"/>
    </a:accent6>
    <a:hlink>
      <a:srgbClr val="01C6FD"/>
    </a:hlink>
    <a:folHlink>
      <a:srgbClr val="954F72"/>
    </a:folHlink>
  </a:clrScheme>
  <a:fontScheme name="MSFT_01">
    <a:majorFont>
      <a:latin typeface="Century Gothic"/>
      <a:ea typeface=""/>
      <a:cs typeface=""/>
    </a:majorFont>
    <a:minorFont>
      <a:latin typeface="Century Gothic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931</Words>
  <Application>Microsoft Office PowerPoint</Application>
  <PresentationFormat>Custom</PresentationFormat>
  <Paragraphs>148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Calibri</vt:lpstr>
      <vt:lpstr>Century Gothic</vt:lpstr>
      <vt:lpstr>Lato</vt:lpstr>
      <vt:lpstr>Lato Heavy</vt:lpstr>
      <vt:lpstr>Lato Light</vt:lpstr>
      <vt:lpstr>Open Sans Light</vt:lpstr>
      <vt:lpstr>Poppins Bold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Guerrilla User Research Study Findings Brief</vt:lpstr>
      <vt:lpstr>Advertisement Campaign</vt:lpstr>
      <vt:lpstr>PowerPoint Presentation</vt:lpstr>
      <vt:lpstr>PowerPoint Presentation</vt:lpstr>
      <vt:lpstr>PowerPoint Presentation</vt:lpstr>
      <vt:lpstr>Findings And 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 Madhuri Manthina</dc:creator>
  <cp:lastModifiedBy>Mani Madhuri Manthina</cp:lastModifiedBy>
  <cp:revision>43</cp:revision>
  <dcterms:created xsi:type="dcterms:W3CDTF">2019-12-02T01:20:12Z</dcterms:created>
  <dcterms:modified xsi:type="dcterms:W3CDTF">2020-10-23T15:42:01Z</dcterms:modified>
</cp:coreProperties>
</file>